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24384000" cy="13716000"/>
  <p:notesSz cx="13716000" cy="2438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48"/>
    <p:restoredTop sz="86438"/>
  </p:normalViewPr>
  <p:slideViewPr>
    <p:cSldViewPr snapToGrid="0" snapToObjects="1">
      <p:cViewPr varScale="1">
        <p:scale>
          <a:sx n="23" d="100"/>
          <a:sy n="23" d="100"/>
        </p:scale>
        <p:origin x="1330" y="53"/>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612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title frames the paper as an evidence-to-commitment contribution rather than another generic AI/MBSE talk. The subtitle tells the audience why the work matters before the schema details appear.
Presenter cue: Open by naming the tension: DE has digitized many artifacts, but not the binding decision event. This talk supplies that missing layer.</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registry slide defends enterprise scalability. Without common objective, metric, evaluator, and bias-playbook definitions, each program creates a bespoke vocabulary and cross-program learning fails.
Presenter cue: Emphasize “local override with justification.” That phrase addresses the common objection that enterprise registries are too rigid for real programs.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addresses the architecture and adoption concern: DDT is not a mandate to replace MBSE, PLM, or simulation systems. It is a decision system of record that references authoritative artifacts and preserves the exact evidence-producing run record.
Presenter cue: Say: we are not trying to move every artifact into DDT. We are governing the decision-relevant state that currently leaks into side systems.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readiness gate is the operational heart of the paper. The slide defends why a schema alone is insufficient: machine-readable policy must be evaluated against graph state before a decision can move forward.
Presenter cue: Contrast structural validation with readiness validation. The power is not in a pretty diagram; it is in the platform refusing a premature transition.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is essential for an AI-heavy conference audience. It avoids both extremes: no hand-waving AI autonomy, and no rejection of AI. The schema defines exactly which artifacts automation can produce and which governance-critical transitions remain role-constrained.
Presenter cue: Use the phrase “artifacts, not authority.” It is memorable and it makes the governance boundary intuitive.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defends why the case study begins with framing, not simulation. Scope boundaries are part of the decision artifact and prevent analysis drift. The included/excluded structure also shows how downstream decisions are triggered instead of being silently mixed into the current commitment.
Presenter cue: Stress that this is a fictitious but realistic case. The point is not the vehicle, it is the governable structure of a concept decision.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defends the case alternatives and avoids an uncontrolled technical rabbit hole. The point is not to choose the best vehicle architecture in the presentation; it is to show that alternatives, objectives, metrics, and risks can be represented consistently and compared auditable.
Presenter cue: Tell the audience the trade space is intentionally bounded: enough to demonstrate set-based decision representation, not so much that the case becomes a vehicle design talk.</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gives the technical audience a concrete data contract. It uses the Appendix B pattern but reduces it to the fields that matter on stage: evaluator version, inputs, scenario, hashes, evidence linkage, and sealing. This makes provenance tangible.
Presenter cue: Say: a current SysML URL is not enough. A future audit needs the exact run recipe and its sealed outputs.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defends the case study selection and the governance mechanics simultaneously. The gate fails first, which is important: it demonstrates enforcement, not just documentation. The conditional commitment shows how approvals remain machine-actionable downstream.
Presenter cue: Walk the left sequence slowly. The audience should understand that DDT creates blockers, not just records.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translates architecture into value. It defends the content by showing the exact questions a chief engineer, program manager, auditor, or AI agent can ask after DDT has captured the decision state.
Presenter cue: Let the audience pick their favorite query. Each one maps to a pain point earlier in the talk.</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defends practicality. It acknowledges existing tool ecosystems and shows an incremental path rather than a disruptive replacement strategy. That is especially important for government and defense programs with heterogeneous authoritative systems.
Presenter cue: Emphasize the adoption rule. It is a crucial protection against the objection that DDT is “another massive data migration.”</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2025 work is positioned as the orchestration foundation; the 2026 contribution is the governed data contract that makes that orchestration safe and auditable.
Tell the audience this is not “another AI workflow deck.” It is the missing decision object that an AI-agentic DE ecosystem needs in order to be trusted.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A world-class technical talk should not overclaim. This slide protects credibility by stating the boundary of the contribution and converting limitations into a research and deployment agenda.
Presenter cue: Say: DDT does not make humans wise; it makes the decision process visible enough to improve and audit.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closing slide returns to the central thesis and leaves the audience with three operationally actionable takeaways. It also avoids a weak “thank you” slide by restating the argument in memorable terms.
Presenter cue: Close with the sentence in the title. Then invite questions on implementation: readiness policy, adapters, AI boundaries, and case deployment.</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OODA: </a:t>
            </a:r>
            <a:r>
              <a:rPr lang="en-US" sz="1200" b="0" i="0" u="none" strike="noStrike" kern="1200" dirty="0">
                <a:solidFill>
                  <a:schemeClr val="tx1"/>
                </a:solidFill>
                <a:effectLst/>
                <a:latin typeface="+mn-lt"/>
                <a:ea typeface="+mn-ea"/>
                <a:cs typeface="+mn-cs"/>
              </a:rPr>
              <a:t>(Observe, Orient, Decide, Act)</a:t>
            </a:r>
          </a:p>
          <a:p>
            <a:endParaRPr lang="en-US" sz="1200" b="0" i="0" u="none" strike="noStrike" kern="1200" dirty="0">
              <a:solidFill>
                <a:schemeClr val="tx1"/>
              </a:solidFill>
              <a:effectLst/>
              <a:latin typeface="+mn-lt"/>
              <a:ea typeface="+mn-ea"/>
              <a:cs typeface="+mn-cs"/>
            </a:endParaRPr>
          </a:p>
          <a:p>
            <a:r>
              <a:rPr lang="en-US" dirty="0"/>
              <a:t>Defense: The talk starts with operational pressure because GVSETS is not an academic-only venue. The Army need in the paper grounds the schema in speed, risk, and modernization. The key defense is that DDT is not bureaucracy; it is a mechanism for making speed auditable.
Presenter cue: Use the OODA compression to make the audience feel the practical urgency. Then say: faster decisions need stronger governance, not weaker governance.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creates the central pain point. It separates the mature part of DE traceability from the weak part: concept decision rationale and commitment governance. The content is intentionally framed as audit questions because that resonates with government, program, and engineering stakeholders.
Presenter cue: Pause on the word “why.” The audience should leave this slide thinking: yes, our digital thread does not really answer that.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slide defines the construct cleanly, so the audience does not confuse DDT with an optimization model, SysML extension, or document repository. The control-plane metaphor is defensible because DDT governs transitions, approvals, provenance, and conditions while referencing engineering artifacts in their native systems.
Presenter cue: Say: this is the smallest record that lets a program answer “what did we commit to, on what evidence, by whom, and under what stop rules?”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prevents requirement overload. Rather than reading R1 through R15, it organizes them into five obligations that the rest of the deck proves. The R-number tags preserve traceability to the paper while keeping the stage narrative clean.
Presenter cue: Tell the audience the slide is a compression of the requirements, not a deletion. Every later slide maps back to one or more of these obligations.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original Figure 1 is used because it is the core contribution of the paper. The slide adds only three callouts to defend the design: instance state, enterprise definitions, and learning. This avoids drowning the audience in every node/edge while preserving the formal schema.
Presenter cue: Orient the audience: the center is program state; the outside is reusable enterprise semantics. That separation is why the schema scales beyond one case study.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The deck needs a clean primitive chain separate from the full metamodel. This slide defends the structural separation requirement: Decision, Commitment, Action, and Outcome are not the same object. That is essential for post-hoc auditability.
Presenter cue: Make the philosophical point: hindsight outcome is not the same as decision process quality. The schema protects that distinction.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This slide defends the strongest architectural choice in the paper: governance semantics are not suggestions. The four invariants map directly to the paper’s Section 4.1 and are necessary to reconstruct “what was known when.”
Presenter cue: Use this slide to separate serious enterprise governance from “we added metadata fields.” The immutability and transition records are the difference.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261ED1-C16E-E282-D6EA-811660308B1D}"/>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3" name="Picture 2">
            <a:extLst>
              <a:ext uri="{FF2B5EF4-FFF2-40B4-BE49-F238E27FC236}">
                <a16:creationId xmlns:a16="http://schemas.microsoft.com/office/drawing/2014/main" id="{2AD698F2-B45D-8093-3D5B-CB052FCCE1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4" name="Text Placeholder 19">
            <a:extLst>
              <a:ext uri="{FF2B5EF4-FFF2-40B4-BE49-F238E27FC236}">
                <a16:creationId xmlns:a16="http://schemas.microsoft.com/office/drawing/2014/main" id="{13953D98-8008-4C9C-05C6-8D99D4CF37A3}"/>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C70D032-89F8-EB76-BBB0-9B9D58CDAA59}"/>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GRAVIDIENT. Unique Design Concept">
            <a:extLst>
              <a:ext uri="{FF2B5EF4-FFF2-40B4-BE49-F238E27FC236}">
                <a16:creationId xmlns:a16="http://schemas.microsoft.com/office/drawing/2014/main" id="{EDC1D473-7987-57B7-7257-28D2929EA4E7}"/>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08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3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3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3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3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3" name="Slide Number Placeholder 2">
            <a:extLst>
              <a:ext uri="{FF2B5EF4-FFF2-40B4-BE49-F238E27FC236}">
                <a16:creationId xmlns:a16="http://schemas.microsoft.com/office/drawing/2014/main" id="{5656D85E-1966-51FA-2186-E5B0A5024F70}"/>
              </a:ext>
            </a:extLst>
          </p:cNvPr>
          <p:cNvSpPr>
            <a:spLocks noGrp="1"/>
          </p:cNvSpPr>
          <p:nvPr>
            <p:ph type="sldNum" sz="quarter" idx="4"/>
          </p:nvPr>
        </p:nvSpPr>
        <p:spPr>
          <a:xfrm>
            <a:off x="204439" y="13113834"/>
            <a:ext cx="709961" cy="602166"/>
          </a:xfrm>
          <a:prstGeom prst="rect">
            <a:avLst/>
          </a:prstGeom>
        </p:spPr>
        <p:txBody>
          <a:bodyPr vert="horz" lIns="91440" tIns="45720" rIns="91440" bIns="45720" rtlCol="0" anchor="ctr"/>
          <a:lstStyle>
            <a:lvl1pPr algn="l">
              <a:defRPr sz="1400" b="1">
                <a:solidFill>
                  <a:schemeClr val="bg1">
                    <a:lumMod val="75000"/>
                  </a:schemeClr>
                </a:solidFill>
              </a:defRPr>
            </a:lvl1pPr>
          </a:lstStyle>
          <a:p>
            <a:fld id="{503B8974-F81B-E040-BB67-680FD87146FC}" type="slidenum">
              <a:rPr lang="en-US" smtClean="0"/>
              <a:pPr/>
              <a:t>‹#›</a:t>
            </a:fld>
            <a:endParaRPr lang="en-US" sz="1400"/>
          </a:p>
        </p:txBody>
      </p:sp>
    </p:spTree>
    <p:extLst>
      <p:ext uri="{BB962C8B-B14F-4D97-AF65-F5344CB8AC3E}">
        <p14:creationId xmlns:p14="http://schemas.microsoft.com/office/powerpoint/2010/main" val="4123654895"/>
      </p:ext>
    </p:extLst>
  </p:cSld>
  <p:clrMapOvr>
    <a:masterClrMapping/>
  </p:clrMapOvr>
  <p:extLst>
    <p:ext uri="{DCECCB84-F9BA-43D5-87BE-67443E8EF086}">
      <p15:sldGuideLst xmlns:p15="http://schemas.microsoft.com/office/powerpoint/2012/main">
        <p15:guide id="1" pos="124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C9D314-884D-D9C9-7AD0-DE813C43128A}"/>
              </a:ext>
            </a:extLst>
          </p:cNvPr>
          <p:cNvSpPr>
            <a:spLocks noGrp="1"/>
          </p:cNvSpPr>
          <p:nvPr>
            <p:ph type="sldNum" sz="quarter" idx="4"/>
          </p:nvPr>
        </p:nvSpPr>
        <p:spPr>
          <a:xfrm>
            <a:off x="204439" y="13113834"/>
            <a:ext cx="709961" cy="602166"/>
          </a:xfrm>
          <a:prstGeom prst="rect">
            <a:avLst/>
          </a:prstGeom>
        </p:spPr>
        <p:txBody>
          <a:bodyPr vert="horz" lIns="91440" tIns="45720" rIns="91440" bIns="45720" rtlCol="0" anchor="ctr"/>
          <a:lstStyle>
            <a:lvl1pPr algn="l">
              <a:defRPr sz="1600" b="1">
                <a:solidFill>
                  <a:schemeClr val="bg1">
                    <a:lumMod val="75000"/>
                  </a:schemeClr>
                </a:solidFill>
              </a:defRPr>
            </a:lvl1pPr>
          </a:lstStyle>
          <a:p>
            <a:fld id="{503B8974-F81B-E040-BB67-680FD87146F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B0292E"/>
        </a:solidFill>
        <a:effectLst/>
      </p:bgPr>
    </p:bg>
    <p:spTree>
      <p:nvGrpSpPr>
        <p:cNvPr id="1" name=""/>
        <p:cNvGrpSpPr/>
        <p:nvPr/>
      </p:nvGrpSpPr>
      <p:grpSpPr>
        <a:xfrm>
          <a:off x="0" y="0"/>
          <a:ext cx="0" cy="0"/>
          <a:chOff x="0" y="0"/>
          <a:chExt cx="0" cy="0"/>
        </a:xfrm>
      </p:grpSpPr>
      <p:sp>
        <p:nvSpPr>
          <p:cNvPr id="3" name="Text 0"/>
          <p:cNvSpPr/>
          <p:nvPr/>
        </p:nvSpPr>
        <p:spPr>
          <a:xfrm>
            <a:off x="1060704" y="960120"/>
            <a:ext cx="16093440" cy="411480"/>
          </a:xfrm>
          <a:prstGeom prst="rect">
            <a:avLst/>
          </a:prstGeom>
          <a:noFill/>
          <a:ln/>
        </p:spPr>
        <p:txBody>
          <a:bodyPr wrap="square" lIns="0" tIns="0" rIns="0" bIns="0" rtlCol="0" anchor="t">
            <a:normAutofit/>
          </a:bodyPr>
          <a:lstStyle/>
          <a:p>
            <a:pPr marL="0" indent="0" algn="l">
              <a:buNone/>
            </a:pPr>
            <a:r>
              <a:rPr lang="en-US" sz="1500" b="1" dirty="0">
                <a:solidFill>
                  <a:srgbClr val="FFFFFF"/>
                </a:solidFill>
                <a:latin typeface="Arial" pitchFamily="34" charset="0"/>
                <a:ea typeface="Arial" pitchFamily="34" charset="-122"/>
                <a:cs typeface="Arial" pitchFamily="34" charset="-120"/>
              </a:rPr>
              <a:t>GVSETS 2026  |  Digital Engineering / Systems Engineering Technical Session  |  Novi, Michigan</a:t>
            </a:r>
            <a:endParaRPr lang="en-US" sz="1500" dirty="0"/>
          </a:p>
        </p:txBody>
      </p:sp>
      <p:sp>
        <p:nvSpPr>
          <p:cNvPr id="4" name="Text 1"/>
          <p:cNvSpPr/>
          <p:nvPr/>
        </p:nvSpPr>
        <p:spPr>
          <a:xfrm>
            <a:off x="1051560" y="2341756"/>
            <a:ext cx="15767858" cy="2349116"/>
          </a:xfrm>
          <a:prstGeom prst="rect">
            <a:avLst/>
          </a:prstGeom>
          <a:noFill/>
          <a:ln/>
        </p:spPr>
        <p:txBody>
          <a:bodyPr wrap="square" lIns="0" tIns="0" rIns="0" bIns="0" rtlCol="0" anchor="t">
            <a:normAutofit/>
          </a:bodyPr>
          <a:lstStyle/>
          <a:p>
            <a:pPr marL="0" indent="0" algn="l">
              <a:buNone/>
            </a:pPr>
            <a:r>
              <a:rPr lang="en-US" sz="6000" b="1" dirty="0">
                <a:solidFill>
                  <a:srgbClr val="FFFFFF"/>
                </a:solidFill>
                <a:latin typeface="Arial" pitchFamily="34" charset="0"/>
                <a:ea typeface="Arial" pitchFamily="34" charset="-122"/>
                <a:cs typeface="Arial" pitchFamily="34" charset="-120"/>
              </a:rPr>
              <a:t>An AI‑Ready Decision Digital Thread (DDT) Schema for Digital Engineering</a:t>
            </a:r>
            <a:endParaRPr lang="en-US" sz="6000" dirty="0"/>
          </a:p>
        </p:txBody>
      </p:sp>
      <p:sp>
        <p:nvSpPr>
          <p:cNvPr id="5" name="Text 2"/>
          <p:cNvSpPr/>
          <p:nvPr/>
        </p:nvSpPr>
        <p:spPr>
          <a:xfrm>
            <a:off x="1078992" y="4260216"/>
            <a:ext cx="15296128" cy="764014"/>
          </a:xfrm>
          <a:prstGeom prst="rect">
            <a:avLst/>
          </a:prstGeom>
          <a:noFill/>
          <a:ln/>
        </p:spPr>
        <p:txBody>
          <a:bodyPr wrap="square" lIns="0" tIns="0" rIns="0" bIns="0" rtlCol="0" anchor="t">
            <a:normAutofit/>
          </a:bodyPr>
          <a:lstStyle/>
          <a:p>
            <a:pPr marL="0" indent="0" algn="l">
              <a:buNone/>
            </a:pPr>
            <a:r>
              <a:rPr lang="en-US" sz="3600" i="1" dirty="0">
                <a:solidFill>
                  <a:srgbClr val="FFFFFF"/>
                </a:solidFill>
                <a:latin typeface="Arial" pitchFamily="34" charset="0"/>
                <a:ea typeface="Arial" pitchFamily="34" charset="-122"/>
                <a:cs typeface="Arial" pitchFamily="34" charset="-120"/>
              </a:rPr>
              <a:t>From evidence to commitment: Making concept decisions governable.</a:t>
            </a:r>
            <a:endParaRPr lang="en-US" sz="3600" dirty="0"/>
          </a:p>
        </p:txBody>
      </p:sp>
      <p:sp>
        <p:nvSpPr>
          <p:cNvPr id="6" name="Text 3"/>
          <p:cNvSpPr/>
          <p:nvPr/>
        </p:nvSpPr>
        <p:spPr>
          <a:xfrm>
            <a:off x="1078991" y="5078873"/>
            <a:ext cx="14621925" cy="1267894"/>
          </a:xfrm>
          <a:prstGeom prst="rect">
            <a:avLst/>
          </a:prstGeom>
          <a:noFill/>
          <a:ln/>
        </p:spPr>
        <p:txBody>
          <a:bodyPr wrap="square" lIns="0" tIns="0" rIns="0" bIns="0" rtlCol="0" anchor="t">
            <a:normAutofit/>
          </a:bodyPr>
          <a:lstStyle/>
          <a:p>
            <a:pPr marL="0" indent="0" algn="l">
              <a:buNone/>
            </a:pPr>
            <a:r>
              <a:rPr lang="en-US" sz="2000">
                <a:solidFill>
                  <a:srgbClr val="FFFFFF"/>
                </a:solidFill>
                <a:latin typeface="Arial" pitchFamily="34" charset="0"/>
                <a:ea typeface="Arial" pitchFamily="34" charset="-122"/>
                <a:cs typeface="Arial" pitchFamily="34" charset="-120"/>
              </a:rPr>
              <a:t>Ratna Babu Chinnam, PhD¹ · Alper Murat, PhD¹ · Satyendra Rana, PhD¹ · Stephen H. Rapp, PhD² · Joseph G. O’Bruba, PhD²</a:t>
            </a:r>
            <a:endParaRPr lang="en-US" sz="2000"/>
          </a:p>
          <a:p>
            <a:pPr marL="0" indent="0" algn="l">
              <a:buNone/>
            </a:pPr>
            <a:r>
              <a:rPr lang="en-US" sz="2000">
                <a:solidFill>
                  <a:srgbClr val="FFFFFF"/>
                </a:solidFill>
                <a:latin typeface="Arial" pitchFamily="34" charset="0"/>
                <a:ea typeface="Arial" pitchFamily="34" charset="-122"/>
                <a:cs typeface="Arial" pitchFamily="34" charset="-120"/>
              </a:rPr>
              <a:t>Michael McGregor Jr.³ · James E. Bechtel⁴ · Laura W. Costa⁵</a:t>
            </a:r>
            <a:endParaRPr lang="en-US" sz="2000"/>
          </a:p>
        </p:txBody>
      </p:sp>
      <p:sp>
        <p:nvSpPr>
          <p:cNvPr id="7" name="Text 4"/>
          <p:cNvSpPr/>
          <p:nvPr/>
        </p:nvSpPr>
        <p:spPr>
          <a:xfrm>
            <a:off x="1078992" y="6035650"/>
            <a:ext cx="14996160" cy="365760"/>
          </a:xfrm>
          <a:prstGeom prst="rect">
            <a:avLst/>
          </a:prstGeom>
          <a:noFill/>
          <a:ln/>
        </p:spPr>
        <p:txBody>
          <a:bodyPr wrap="square" lIns="0" tIns="0" rIns="0" bIns="0" rtlCol="0" anchor="t">
            <a:normAutofit/>
          </a:bodyPr>
          <a:lstStyle/>
          <a:p>
            <a:pPr marL="0" indent="0" algn="l">
              <a:buNone/>
            </a:pPr>
            <a:r>
              <a:rPr lang="en-US" sz="1600">
                <a:solidFill>
                  <a:srgbClr val="FFFFFF"/>
                </a:solidFill>
                <a:latin typeface="Arial" pitchFamily="34" charset="0"/>
                <a:ea typeface="Arial" pitchFamily="34" charset="-122"/>
                <a:cs typeface="Arial" pitchFamily="34" charset="-120"/>
              </a:rPr>
              <a:t>¹Agile Systems LLC &amp; DAOSoft Corp  |  ²USA T2COM, DEVCOM–GVSC  |  ³PAE Fires  |  ⁴PAE Maneuver Ground, PEO GCS  |  ⁵USA Maneuver FCD</a:t>
            </a:r>
            <a:endParaRPr lang="en-US" sz="1600"/>
          </a:p>
        </p:txBody>
      </p:sp>
      <p:sp>
        <p:nvSpPr>
          <p:cNvPr id="8" name="Text 5"/>
          <p:cNvSpPr/>
          <p:nvPr/>
        </p:nvSpPr>
        <p:spPr>
          <a:xfrm>
            <a:off x="1097280" y="11841480"/>
            <a:ext cx="12252960" cy="365760"/>
          </a:xfrm>
          <a:prstGeom prst="rect">
            <a:avLst/>
          </a:prstGeom>
          <a:noFill/>
          <a:ln/>
        </p:spPr>
        <p:txBody>
          <a:bodyPr wrap="square" lIns="0" tIns="0" rIns="0" bIns="0" rtlCol="0" anchor="t">
            <a:normAutofit/>
          </a:bodyPr>
          <a:lstStyle/>
          <a:p>
            <a:r>
              <a:rPr lang="en-US" sz="1050" dirty="0">
                <a:solidFill>
                  <a:schemeClr val="bg1"/>
                </a:solidFill>
              </a:rPr>
              <a:t>DISTRIBUTION STATEMENT A. Approved for public release; distribution is unlimited. OPSEC#10865</a:t>
            </a:r>
            <a:endParaRPr lang="en-US" sz="1050" dirty="0">
              <a:solidFill>
                <a:schemeClr val="bg1"/>
              </a:solidFill>
              <a:highlight>
                <a:srgbClr val="FFFF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6900538" cy="1005840"/>
          </a:xfrm>
          <a:prstGeom prst="rect">
            <a:avLst/>
          </a:prstGeom>
          <a:noFill/>
          <a:ln/>
        </p:spPr>
        <p:txBody>
          <a:bodyPr wrap="square" lIns="0" tIns="0" rIns="0" bIns="0" rtlCol="0" anchor="ctr">
            <a:normAutofit/>
          </a:bodyPr>
          <a:lstStyle/>
          <a:p>
            <a:pPr marL="0" indent="0" algn="l">
              <a:buNone/>
            </a:pPr>
            <a:r>
              <a:rPr lang="en-US" sz="4800" b="1" dirty="0">
                <a:solidFill>
                  <a:srgbClr val="111111"/>
                </a:solidFill>
                <a:latin typeface="Arial" pitchFamily="34" charset="0"/>
                <a:ea typeface="Arial" pitchFamily="34" charset="-122"/>
                <a:cs typeface="Arial" pitchFamily="34" charset="-120"/>
              </a:rPr>
              <a:t>Registries turn local decisions into enterprise knowledge.</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1945600" cy="649195"/>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Stable, versioned definitions let programs compare decisions, reuse evaluators, and avoid semantic drift across toolchains.</a:t>
            </a:r>
            <a:endParaRPr lang="en-US" sz="3200" dirty="0"/>
          </a:p>
        </p:txBody>
      </p:sp>
      <p:sp>
        <p:nvSpPr>
          <p:cNvPr id="7" name="Shape 4"/>
          <p:cNvSpPr/>
          <p:nvPr/>
        </p:nvSpPr>
        <p:spPr>
          <a:xfrm>
            <a:off x="12657513" y="6342269"/>
            <a:ext cx="0" cy="0"/>
          </a:xfrm>
          <a:prstGeom prst="line">
            <a:avLst/>
          </a:prstGeom>
          <a:solidFill>
            <a:srgbClr val="FFFFFF">
              <a:alpha val="0"/>
            </a:srgbClr>
          </a:solidFill>
          <a:ln w="17780">
            <a:solidFill>
              <a:srgbClr val="A3ABB2"/>
            </a:solidFill>
            <a:prstDash val="solid"/>
            <a:headEnd type="none"/>
            <a:tailEnd type="triangle"/>
          </a:ln>
        </p:spPr>
        <p:txBody>
          <a:bodyPr/>
          <a:lstStyle/>
          <a:p>
            <a:endParaRPr lang="en-US" sz="3600"/>
          </a:p>
        </p:txBody>
      </p:sp>
      <p:sp>
        <p:nvSpPr>
          <p:cNvPr id="9" name="Shape 6"/>
          <p:cNvSpPr/>
          <p:nvPr/>
        </p:nvSpPr>
        <p:spPr>
          <a:xfrm>
            <a:off x="12657513" y="6342269"/>
            <a:ext cx="0" cy="0"/>
          </a:xfrm>
          <a:prstGeom prst="line">
            <a:avLst/>
          </a:prstGeom>
          <a:solidFill>
            <a:srgbClr val="FFFFFF">
              <a:alpha val="0"/>
            </a:srgbClr>
          </a:solidFill>
          <a:ln w="17780">
            <a:solidFill>
              <a:srgbClr val="A3ABB2"/>
            </a:solidFill>
            <a:prstDash val="solid"/>
            <a:headEnd type="none"/>
            <a:tailEnd type="triangle"/>
          </a:ln>
        </p:spPr>
        <p:txBody>
          <a:bodyPr/>
          <a:lstStyle/>
          <a:p>
            <a:endParaRPr lang="en-US" sz="3600"/>
          </a:p>
        </p:txBody>
      </p:sp>
      <p:sp>
        <p:nvSpPr>
          <p:cNvPr id="12" name="Shape 9"/>
          <p:cNvSpPr/>
          <p:nvPr/>
        </p:nvSpPr>
        <p:spPr>
          <a:xfrm flipV="1">
            <a:off x="14207836" y="5885070"/>
            <a:ext cx="2975958" cy="196320"/>
          </a:xfrm>
          <a:prstGeom prst="line">
            <a:avLst/>
          </a:prstGeom>
          <a:solidFill>
            <a:srgbClr val="FFFFFF">
              <a:alpha val="0"/>
            </a:srgbClr>
          </a:solidFill>
          <a:ln w="57150">
            <a:solidFill>
              <a:srgbClr val="4F9B50"/>
            </a:solidFill>
            <a:prstDash val="solid"/>
            <a:headEnd type="none"/>
            <a:tailEnd type="triangle" w="lg" len="lg"/>
          </a:ln>
        </p:spPr>
        <p:txBody>
          <a:bodyPr/>
          <a:lstStyle/>
          <a:p>
            <a:endParaRPr lang="en-US" sz="3600"/>
          </a:p>
        </p:txBody>
      </p:sp>
      <p:sp>
        <p:nvSpPr>
          <p:cNvPr id="13" name="Shape 10"/>
          <p:cNvSpPr/>
          <p:nvPr/>
        </p:nvSpPr>
        <p:spPr>
          <a:xfrm>
            <a:off x="14669193" y="6480912"/>
            <a:ext cx="2514599" cy="1004358"/>
          </a:xfrm>
          <a:prstGeom prst="line">
            <a:avLst/>
          </a:prstGeom>
          <a:solidFill>
            <a:srgbClr val="FFFFFF">
              <a:alpha val="0"/>
            </a:srgbClr>
          </a:solidFill>
          <a:ln w="57150">
            <a:solidFill>
              <a:srgbClr val="4F9B50"/>
            </a:solidFill>
            <a:prstDash val="solid"/>
            <a:headEnd type="none"/>
            <a:tailEnd type="triangle" w="lg" len="lg"/>
          </a:ln>
        </p:spPr>
        <p:txBody>
          <a:bodyPr/>
          <a:lstStyle/>
          <a:p>
            <a:endParaRPr lang="en-US" sz="3600"/>
          </a:p>
        </p:txBody>
      </p:sp>
      <p:sp>
        <p:nvSpPr>
          <p:cNvPr id="14" name="Shape 11"/>
          <p:cNvSpPr/>
          <p:nvPr/>
        </p:nvSpPr>
        <p:spPr>
          <a:xfrm>
            <a:off x="14509172" y="6846672"/>
            <a:ext cx="2674621" cy="2398343"/>
          </a:xfrm>
          <a:prstGeom prst="line">
            <a:avLst/>
          </a:prstGeom>
          <a:solidFill>
            <a:srgbClr val="FFFFFF">
              <a:alpha val="0"/>
            </a:srgbClr>
          </a:solidFill>
          <a:ln w="57150">
            <a:solidFill>
              <a:srgbClr val="4F9B50"/>
            </a:solidFill>
            <a:prstDash val="solid"/>
            <a:headEnd type="none"/>
            <a:tailEnd type="triangle" w="lg" len="lg"/>
          </a:ln>
        </p:spPr>
        <p:txBody>
          <a:bodyPr/>
          <a:lstStyle/>
          <a:p>
            <a:endParaRPr lang="en-US" sz="3600"/>
          </a:p>
        </p:txBody>
      </p:sp>
      <p:sp>
        <p:nvSpPr>
          <p:cNvPr id="15" name="Text 12"/>
          <p:cNvSpPr/>
          <p:nvPr/>
        </p:nvSpPr>
        <p:spPr>
          <a:xfrm>
            <a:off x="10645833" y="5365523"/>
            <a:ext cx="4023360" cy="2286000"/>
          </a:xfrm>
          <a:prstGeom prst="hexagon">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4000" b="1" dirty="0">
                <a:solidFill>
                  <a:srgbClr val="FFFFFF"/>
                </a:solidFill>
                <a:latin typeface="Arial" pitchFamily="34" charset="0"/>
                <a:ea typeface="Arial" pitchFamily="34" charset="-122"/>
                <a:cs typeface="Arial" pitchFamily="34" charset="-120"/>
              </a:rPr>
              <a:t>Definition</a:t>
            </a:r>
            <a:endParaRPr lang="en-US" sz="4000" dirty="0"/>
          </a:p>
          <a:p>
            <a:pPr marL="0" indent="0" algn="ctr">
              <a:buNone/>
            </a:pPr>
            <a:r>
              <a:rPr lang="en-US" sz="4000" b="1" dirty="0">
                <a:solidFill>
                  <a:srgbClr val="FFFFFF"/>
                </a:solidFill>
                <a:latin typeface="Arial" pitchFamily="34" charset="0"/>
                <a:ea typeface="Arial" pitchFamily="34" charset="-122"/>
                <a:cs typeface="Arial" pitchFamily="34" charset="-120"/>
              </a:rPr>
              <a:t>Registry</a:t>
            </a:r>
            <a:endParaRPr lang="en-US" sz="4000" dirty="0"/>
          </a:p>
        </p:txBody>
      </p:sp>
      <p:sp>
        <p:nvSpPr>
          <p:cNvPr id="16" name="Text 13"/>
          <p:cNvSpPr/>
          <p:nvPr/>
        </p:nvSpPr>
        <p:spPr>
          <a:xfrm>
            <a:off x="2964873" y="3365801"/>
            <a:ext cx="4389120" cy="137160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Objective</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definitions</a:t>
            </a:r>
            <a:endParaRPr lang="en-US" sz="3200" dirty="0"/>
          </a:p>
        </p:txBody>
      </p:sp>
      <p:sp>
        <p:nvSpPr>
          <p:cNvPr id="17" name="Text 14"/>
          <p:cNvSpPr/>
          <p:nvPr/>
        </p:nvSpPr>
        <p:spPr>
          <a:xfrm>
            <a:off x="2964873" y="8182269"/>
            <a:ext cx="4389120" cy="137160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Metric</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definitions</a:t>
            </a:r>
            <a:endParaRPr lang="en-US" sz="3200" dirty="0"/>
          </a:p>
        </p:txBody>
      </p:sp>
      <p:sp>
        <p:nvSpPr>
          <p:cNvPr id="18" name="Text 15"/>
          <p:cNvSpPr/>
          <p:nvPr/>
        </p:nvSpPr>
        <p:spPr>
          <a:xfrm>
            <a:off x="8634153" y="3228641"/>
            <a:ext cx="4389120" cy="1371600"/>
          </a:xfrm>
          <a:prstGeom prst="roundRect">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Evaluator</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definitions</a:t>
            </a:r>
            <a:endParaRPr lang="en-US" sz="3200" dirty="0"/>
          </a:p>
        </p:txBody>
      </p:sp>
      <p:sp>
        <p:nvSpPr>
          <p:cNvPr id="19" name="Text 16"/>
          <p:cNvSpPr/>
          <p:nvPr/>
        </p:nvSpPr>
        <p:spPr>
          <a:xfrm>
            <a:off x="8634153" y="8319429"/>
            <a:ext cx="4389120" cy="1371600"/>
          </a:xfrm>
          <a:prstGeom prst="roundRect">
            <a:avLst/>
          </a:prstGeom>
          <a:solidFill>
            <a:srgbClr val="073B4C"/>
          </a:solidFill>
          <a:ln w="12700">
            <a:solidFill>
              <a:srgbClr val="073B4C"/>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Alternative</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blueprints</a:t>
            </a:r>
            <a:endParaRPr lang="en-US" sz="3200" dirty="0"/>
          </a:p>
        </p:txBody>
      </p:sp>
      <p:sp>
        <p:nvSpPr>
          <p:cNvPr id="20" name="Text 17"/>
          <p:cNvSpPr/>
          <p:nvPr/>
        </p:nvSpPr>
        <p:spPr>
          <a:xfrm>
            <a:off x="15517095" y="3228641"/>
            <a:ext cx="4389120" cy="137160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Bias</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playbooks</a:t>
            </a:r>
            <a:endParaRPr lang="en-US" sz="3200" dirty="0"/>
          </a:p>
        </p:txBody>
      </p:sp>
      <p:sp>
        <p:nvSpPr>
          <p:cNvPr id="21" name="Text 18"/>
          <p:cNvSpPr/>
          <p:nvPr/>
        </p:nvSpPr>
        <p:spPr>
          <a:xfrm>
            <a:off x="17117296" y="5362562"/>
            <a:ext cx="3383280" cy="1051560"/>
          </a:xfrm>
          <a:prstGeom prst="roundRect">
            <a:avLst/>
          </a:prstGeom>
          <a:solidFill>
            <a:srgbClr val="4F9B50"/>
          </a:solidFill>
          <a:ln w="12700">
            <a:solidFill>
              <a:srgbClr val="4F9B50"/>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Program A</a:t>
            </a:r>
            <a:endParaRPr lang="en-US" sz="2800" dirty="0"/>
          </a:p>
          <a:p>
            <a:pPr marL="0" indent="0" algn="ctr">
              <a:buNone/>
            </a:pPr>
            <a:r>
              <a:rPr lang="en-US" sz="2800" b="1" dirty="0">
                <a:solidFill>
                  <a:srgbClr val="FFFFFF"/>
                </a:solidFill>
                <a:latin typeface="Arial" pitchFamily="34" charset="0"/>
                <a:ea typeface="Arial" pitchFamily="34" charset="-122"/>
                <a:cs typeface="Arial" pitchFamily="34" charset="-120"/>
              </a:rPr>
              <a:t>Decision</a:t>
            </a:r>
            <a:endParaRPr lang="en-US" sz="2800" dirty="0"/>
          </a:p>
        </p:txBody>
      </p:sp>
      <p:sp>
        <p:nvSpPr>
          <p:cNvPr id="22" name="Text 19"/>
          <p:cNvSpPr/>
          <p:nvPr/>
        </p:nvSpPr>
        <p:spPr>
          <a:xfrm>
            <a:off x="17117296" y="6962762"/>
            <a:ext cx="3383280" cy="1051560"/>
          </a:xfrm>
          <a:prstGeom prst="roundRect">
            <a:avLst/>
          </a:prstGeom>
          <a:solidFill>
            <a:srgbClr val="4F9B50"/>
          </a:solidFill>
          <a:ln w="12700">
            <a:solidFill>
              <a:srgbClr val="4F9B50"/>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Program B</a:t>
            </a:r>
            <a:endParaRPr lang="en-US" sz="2800" dirty="0"/>
          </a:p>
          <a:p>
            <a:pPr marL="0" indent="0" algn="ctr">
              <a:buNone/>
            </a:pPr>
            <a:r>
              <a:rPr lang="en-US" sz="2800" b="1" dirty="0">
                <a:solidFill>
                  <a:srgbClr val="FFFFFF"/>
                </a:solidFill>
                <a:latin typeface="Arial" pitchFamily="34" charset="0"/>
                <a:ea typeface="Arial" pitchFamily="34" charset="-122"/>
                <a:cs typeface="Arial" pitchFamily="34" charset="-120"/>
              </a:rPr>
              <a:t>Decision</a:t>
            </a:r>
            <a:endParaRPr lang="en-US" sz="2800" dirty="0"/>
          </a:p>
        </p:txBody>
      </p:sp>
      <p:sp>
        <p:nvSpPr>
          <p:cNvPr id="23" name="Text 20"/>
          <p:cNvSpPr/>
          <p:nvPr/>
        </p:nvSpPr>
        <p:spPr>
          <a:xfrm>
            <a:off x="17117296" y="8562962"/>
            <a:ext cx="3383280" cy="1051560"/>
          </a:xfrm>
          <a:prstGeom prst="roundRect">
            <a:avLst/>
          </a:prstGeom>
          <a:solidFill>
            <a:srgbClr val="4F9B50"/>
          </a:solidFill>
          <a:ln w="12700">
            <a:solidFill>
              <a:srgbClr val="4F9B50"/>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Program C</a:t>
            </a:r>
            <a:endParaRPr lang="en-US" sz="2800" dirty="0"/>
          </a:p>
          <a:p>
            <a:pPr marL="0" indent="0" algn="ctr">
              <a:buNone/>
            </a:pPr>
            <a:r>
              <a:rPr lang="en-US" sz="2800" b="1" dirty="0">
                <a:solidFill>
                  <a:srgbClr val="FFFFFF"/>
                </a:solidFill>
                <a:latin typeface="Arial" pitchFamily="34" charset="0"/>
                <a:ea typeface="Arial" pitchFamily="34" charset="-122"/>
                <a:cs typeface="Arial" pitchFamily="34" charset="-120"/>
              </a:rPr>
              <a:t>Decision</a:t>
            </a:r>
            <a:endParaRPr lang="en-US" sz="2800" dirty="0"/>
          </a:p>
        </p:txBody>
      </p:sp>
      <p:sp>
        <p:nvSpPr>
          <p:cNvPr id="24" name="Shape 21"/>
          <p:cNvSpPr/>
          <p:nvPr/>
        </p:nvSpPr>
        <p:spPr>
          <a:xfrm>
            <a:off x="1463040" y="10813473"/>
            <a:ext cx="21488400" cy="1325875"/>
          </a:xfrm>
          <a:prstGeom prst="rect">
            <a:avLst/>
          </a:prstGeom>
          <a:solidFill>
            <a:srgbClr val="E8EBEF"/>
          </a:solidFill>
          <a:ln w="12700">
            <a:solidFill>
              <a:srgbClr val="E8EBEF">
                <a:alpha val="0"/>
              </a:srgbClr>
            </a:solidFill>
            <a:prstDash val="solid"/>
          </a:ln>
        </p:spPr>
        <p:txBody>
          <a:bodyPr/>
          <a:lstStyle/>
          <a:p>
            <a:endParaRPr lang="en-US"/>
          </a:p>
        </p:txBody>
      </p:sp>
      <p:sp>
        <p:nvSpPr>
          <p:cNvPr id="25" name="Text 22"/>
          <p:cNvSpPr/>
          <p:nvPr/>
        </p:nvSpPr>
        <p:spPr>
          <a:xfrm>
            <a:off x="1737360" y="10978066"/>
            <a:ext cx="20939760" cy="704088"/>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Controlled local overrides are allowed but must be explicit and justified — this is how reuse stays rigorous without killing program flexibility.</a:t>
            </a:r>
            <a:endParaRPr lang="en-US" sz="3200" dirty="0"/>
          </a:p>
        </p:txBody>
      </p:sp>
      <p:sp>
        <p:nvSpPr>
          <p:cNvPr id="26" name="Slide Number Placeholder 25">
            <a:extLst>
              <a:ext uri="{FF2B5EF4-FFF2-40B4-BE49-F238E27FC236}">
                <a16:creationId xmlns:a16="http://schemas.microsoft.com/office/drawing/2014/main" id="{9EFABC41-1B90-78C4-2179-DB110C9F333A}"/>
              </a:ext>
            </a:extLst>
          </p:cNvPr>
          <p:cNvSpPr>
            <a:spLocks noGrp="1"/>
          </p:cNvSpPr>
          <p:nvPr>
            <p:ph type="sldNum" sz="quarter" idx="4"/>
          </p:nvPr>
        </p:nvSpPr>
        <p:spPr/>
        <p:txBody>
          <a:bodyPr/>
          <a:lstStyle/>
          <a:p>
            <a:fld id="{503B8974-F81B-E040-BB67-680FD87146FC}" type="slidenum">
              <a:rPr lang="en-US" smtClean="0"/>
              <a:pPr/>
              <a:t>10</a:t>
            </a:fld>
            <a:endParaRPr lang="en-US"/>
          </a:p>
        </p:txBody>
      </p:sp>
      <p:cxnSp>
        <p:nvCxnSpPr>
          <p:cNvPr id="38" name="Straight Arrow Connector 37">
            <a:extLst>
              <a:ext uri="{FF2B5EF4-FFF2-40B4-BE49-F238E27FC236}">
                <a16:creationId xmlns:a16="http://schemas.microsoft.com/office/drawing/2014/main" id="{834D8F81-AEB7-85B5-F602-5AEBBB25A6E3}"/>
              </a:ext>
            </a:extLst>
          </p:cNvPr>
          <p:cNvCxnSpPr>
            <a:cxnSpLocks/>
            <a:endCxn id="15" idx="2"/>
          </p:cNvCxnSpPr>
          <p:nvPr/>
        </p:nvCxnSpPr>
        <p:spPr>
          <a:xfrm flipV="1">
            <a:off x="10645833" y="7651522"/>
            <a:ext cx="571500" cy="667907"/>
          </a:xfrm>
          <a:prstGeom prst="straightConnector1">
            <a:avLst/>
          </a:prstGeom>
          <a:ln w="57150">
            <a:solidFill>
              <a:schemeClr val="tx1">
                <a:lumMod val="50000"/>
                <a:lumOff val="50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FFAB3B3-E85A-1490-8172-E9CCF9F6D8F2}"/>
              </a:ext>
            </a:extLst>
          </p:cNvPr>
          <p:cNvCxnSpPr>
            <a:cxnSpLocks/>
            <a:stCxn id="18" idx="2"/>
            <a:endCxn id="15" idx="4"/>
          </p:cNvCxnSpPr>
          <p:nvPr/>
        </p:nvCxnSpPr>
        <p:spPr>
          <a:xfrm>
            <a:off x="10828713" y="4600241"/>
            <a:ext cx="388620" cy="765283"/>
          </a:xfrm>
          <a:prstGeom prst="straightConnector1">
            <a:avLst/>
          </a:prstGeom>
          <a:ln w="57150">
            <a:solidFill>
              <a:schemeClr val="tx1">
                <a:lumMod val="50000"/>
                <a:lumOff val="50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0D019BD3-0C51-E1E5-C0CF-667E93A7EB6C}"/>
              </a:ext>
            </a:extLst>
          </p:cNvPr>
          <p:cNvCxnSpPr>
            <a:cxnSpLocks/>
            <a:stCxn id="20" idx="1"/>
          </p:cNvCxnSpPr>
          <p:nvPr/>
        </p:nvCxnSpPr>
        <p:spPr>
          <a:xfrm flipH="1">
            <a:off x="14207835" y="3914441"/>
            <a:ext cx="1309260" cy="1448121"/>
          </a:xfrm>
          <a:prstGeom prst="straightConnector1">
            <a:avLst/>
          </a:prstGeom>
          <a:ln w="571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5352AD63-BB7B-CC8A-3697-48B3B6790F36}"/>
              </a:ext>
            </a:extLst>
          </p:cNvPr>
          <p:cNvCxnSpPr>
            <a:cxnSpLocks/>
            <a:stCxn id="16" idx="2"/>
          </p:cNvCxnSpPr>
          <p:nvPr/>
        </p:nvCxnSpPr>
        <p:spPr>
          <a:xfrm>
            <a:off x="5159433" y="4737401"/>
            <a:ext cx="5447260" cy="1610852"/>
          </a:xfrm>
          <a:prstGeom prst="straightConnector1">
            <a:avLst/>
          </a:prstGeom>
          <a:ln w="57150">
            <a:solidFill>
              <a:schemeClr val="tx1">
                <a:lumMod val="50000"/>
                <a:lumOff val="50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48468A1-C381-C54C-D1B9-D2D2BA7D8E84}"/>
              </a:ext>
            </a:extLst>
          </p:cNvPr>
          <p:cNvCxnSpPr>
            <a:cxnSpLocks/>
            <a:stCxn id="17" idx="0"/>
          </p:cNvCxnSpPr>
          <p:nvPr/>
        </p:nvCxnSpPr>
        <p:spPr>
          <a:xfrm flipV="1">
            <a:off x="5159433" y="6673116"/>
            <a:ext cx="5447260" cy="1509153"/>
          </a:xfrm>
          <a:prstGeom prst="straightConnector1">
            <a:avLst/>
          </a:prstGeom>
          <a:ln w="57150">
            <a:solidFill>
              <a:schemeClr val="tx1">
                <a:lumMod val="50000"/>
                <a:lumOff val="50000"/>
              </a:schemeClr>
            </a:solidFill>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830800"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DDT is the Decision System of Record; Tools keep authority.</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2082760" cy="875996"/>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The architecture is federated: DDT governs decision state and provenance, while MBSE, PLM, simulation, test, and cost systems remain authoritative for their artifacts.</a:t>
            </a:r>
            <a:endParaRPr lang="en-US" sz="3200" dirty="0"/>
          </a:p>
        </p:txBody>
      </p:sp>
      <p:sp>
        <p:nvSpPr>
          <p:cNvPr id="8" name="Shape 4"/>
          <p:cNvSpPr/>
          <p:nvPr/>
        </p:nvSpPr>
        <p:spPr>
          <a:xfrm>
            <a:off x="1920240" y="9944100"/>
            <a:ext cx="109728" cy="1554480"/>
          </a:xfrm>
          <a:prstGeom prst="rect">
            <a:avLst/>
          </a:prstGeom>
          <a:solidFill>
            <a:srgbClr val="0B5D73"/>
          </a:solidFill>
          <a:ln w="12700">
            <a:solidFill>
              <a:srgbClr val="0B5D73">
                <a:alpha val="0"/>
              </a:srgbClr>
            </a:solidFill>
            <a:prstDash val="solid"/>
          </a:ln>
        </p:spPr>
        <p:txBody>
          <a:bodyPr/>
          <a:lstStyle/>
          <a:p>
            <a:endParaRPr lang="en-US" sz="4000"/>
          </a:p>
        </p:txBody>
      </p:sp>
      <p:sp>
        <p:nvSpPr>
          <p:cNvPr id="9" name="Text 5"/>
          <p:cNvSpPr/>
          <p:nvPr/>
        </p:nvSpPr>
        <p:spPr>
          <a:xfrm>
            <a:off x="2148840" y="9944100"/>
            <a:ext cx="5989320" cy="320040"/>
          </a:xfrm>
          <a:prstGeom prst="rect">
            <a:avLst/>
          </a:prstGeom>
          <a:noFill/>
          <a:ln/>
        </p:spPr>
        <p:txBody>
          <a:bodyPr wrap="square" lIns="0" tIns="0" rIns="0" bIns="0" rtlCol="0" anchor="t">
            <a:noAutofit/>
          </a:bodyPr>
          <a:lstStyle/>
          <a:p>
            <a:pPr marL="0" indent="0" algn="l">
              <a:buNone/>
            </a:pPr>
            <a:r>
              <a:rPr lang="en-US" sz="3600" b="1" dirty="0">
                <a:solidFill>
                  <a:srgbClr val="0B5D73"/>
                </a:solidFill>
                <a:latin typeface="Arial" pitchFamily="34" charset="0"/>
                <a:ea typeface="Arial" pitchFamily="34" charset="-122"/>
                <a:cs typeface="Arial" pitchFamily="34" charset="-120"/>
              </a:rPr>
              <a:t>Formal interface</a:t>
            </a:r>
            <a:endParaRPr lang="en-US" sz="3600" dirty="0"/>
          </a:p>
        </p:txBody>
      </p:sp>
      <p:sp>
        <p:nvSpPr>
          <p:cNvPr id="10" name="Text 6"/>
          <p:cNvSpPr/>
          <p:nvPr/>
        </p:nvSpPr>
        <p:spPr>
          <a:xfrm>
            <a:off x="2148840" y="10488168"/>
            <a:ext cx="5989320" cy="1170432"/>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Planning, readiness, and execution modules read/write decision‑relevant state through the schema.</a:t>
            </a:r>
            <a:endParaRPr lang="en-US" sz="3200" dirty="0"/>
          </a:p>
        </p:txBody>
      </p:sp>
      <p:sp>
        <p:nvSpPr>
          <p:cNvPr id="11" name="Shape 7"/>
          <p:cNvSpPr/>
          <p:nvPr/>
        </p:nvSpPr>
        <p:spPr>
          <a:xfrm>
            <a:off x="9052560" y="9944100"/>
            <a:ext cx="109728" cy="1554480"/>
          </a:xfrm>
          <a:prstGeom prst="rect">
            <a:avLst/>
          </a:prstGeom>
          <a:solidFill>
            <a:srgbClr val="F06A2A"/>
          </a:solidFill>
          <a:ln w="12700">
            <a:solidFill>
              <a:srgbClr val="F06A2A">
                <a:alpha val="0"/>
              </a:srgbClr>
            </a:solidFill>
            <a:prstDash val="solid"/>
          </a:ln>
        </p:spPr>
        <p:txBody>
          <a:bodyPr/>
          <a:lstStyle/>
          <a:p>
            <a:endParaRPr lang="en-US" sz="4000"/>
          </a:p>
        </p:txBody>
      </p:sp>
      <p:sp>
        <p:nvSpPr>
          <p:cNvPr id="12" name="Text 8"/>
          <p:cNvSpPr/>
          <p:nvPr/>
        </p:nvSpPr>
        <p:spPr>
          <a:xfrm>
            <a:off x="9281160" y="9944100"/>
            <a:ext cx="5989320" cy="320040"/>
          </a:xfrm>
          <a:prstGeom prst="rect">
            <a:avLst/>
          </a:prstGeom>
          <a:noFill/>
          <a:ln/>
        </p:spPr>
        <p:txBody>
          <a:bodyPr wrap="square" lIns="0" tIns="0" rIns="0" bIns="0" rtlCol="0" anchor="t">
            <a:noAutofit/>
          </a:bodyPr>
          <a:lstStyle/>
          <a:p>
            <a:pPr marL="0" indent="0" algn="l">
              <a:buNone/>
            </a:pPr>
            <a:r>
              <a:rPr lang="en-US" sz="3600" b="1" dirty="0">
                <a:solidFill>
                  <a:srgbClr val="F06A2A"/>
                </a:solidFill>
                <a:latin typeface="Arial" pitchFamily="34" charset="0"/>
                <a:ea typeface="Arial" pitchFamily="34" charset="-122"/>
                <a:cs typeface="Arial" pitchFamily="34" charset="-120"/>
              </a:rPr>
              <a:t>Adapter pattern</a:t>
            </a:r>
            <a:endParaRPr lang="en-US" sz="3600" dirty="0"/>
          </a:p>
        </p:txBody>
      </p:sp>
      <p:sp>
        <p:nvSpPr>
          <p:cNvPr id="13" name="Text 9"/>
          <p:cNvSpPr/>
          <p:nvPr/>
        </p:nvSpPr>
        <p:spPr>
          <a:xfrm>
            <a:off x="9281160" y="10488168"/>
            <a:ext cx="5989320" cy="1170432"/>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Evaluators request execution or query state; returned run records are immutable.</a:t>
            </a:r>
            <a:endParaRPr lang="en-US" sz="3200" dirty="0"/>
          </a:p>
        </p:txBody>
      </p:sp>
      <p:sp>
        <p:nvSpPr>
          <p:cNvPr id="14" name="Shape 10"/>
          <p:cNvSpPr/>
          <p:nvPr/>
        </p:nvSpPr>
        <p:spPr>
          <a:xfrm>
            <a:off x="16184880" y="9944100"/>
            <a:ext cx="109728" cy="1554480"/>
          </a:xfrm>
          <a:prstGeom prst="rect">
            <a:avLst/>
          </a:prstGeom>
          <a:solidFill>
            <a:srgbClr val="B0292E"/>
          </a:solidFill>
          <a:ln w="12700">
            <a:solidFill>
              <a:srgbClr val="B0292E">
                <a:alpha val="0"/>
              </a:srgbClr>
            </a:solidFill>
            <a:prstDash val="solid"/>
          </a:ln>
        </p:spPr>
        <p:txBody>
          <a:bodyPr/>
          <a:lstStyle/>
          <a:p>
            <a:endParaRPr lang="en-US" sz="4000"/>
          </a:p>
        </p:txBody>
      </p:sp>
      <p:sp>
        <p:nvSpPr>
          <p:cNvPr id="15" name="Text 11"/>
          <p:cNvSpPr/>
          <p:nvPr/>
        </p:nvSpPr>
        <p:spPr>
          <a:xfrm>
            <a:off x="16413480" y="9944100"/>
            <a:ext cx="5989320" cy="320040"/>
          </a:xfrm>
          <a:prstGeom prst="rect">
            <a:avLst/>
          </a:prstGeom>
          <a:noFill/>
          <a:ln/>
        </p:spPr>
        <p:txBody>
          <a:bodyPr wrap="square" lIns="0" tIns="0" rIns="0" bIns="0" rtlCol="0" anchor="t">
            <a:noAutofit/>
          </a:bodyPr>
          <a:lstStyle/>
          <a:p>
            <a:pPr marL="0" indent="0" algn="l">
              <a:buNone/>
            </a:pPr>
            <a:r>
              <a:rPr lang="en-US" sz="3600" b="1" dirty="0">
                <a:solidFill>
                  <a:srgbClr val="B0292E"/>
                </a:solidFill>
                <a:latin typeface="Arial" pitchFamily="34" charset="0"/>
                <a:ea typeface="Arial" pitchFamily="34" charset="-122"/>
                <a:cs typeface="Arial" pitchFamily="34" charset="-120"/>
              </a:rPr>
              <a:t>No side state</a:t>
            </a:r>
            <a:endParaRPr lang="en-US" sz="3600" dirty="0"/>
          </a:p>
        </p:txBody>
      </p:sp>
      <p:sp>
        <p:nvSpPr>
          <p:cNvPr id="16" name="Text 12"/>
          <p:cNvSpPr/>
          <p:nvPr/>
        </p:nvSpPr>
        <p:spPr>
          <a:xfrm>
            <a:off x="16413480" y="10488168"/>
            <a:ext cx="5989320" cy="1170432"/>
          </a:xfrm>
          <a:prstGeom prst="rect">
            <a:avLst/>
          </a:prstGeom>
          <a:noFill/>
          <a:ln/>
        </p:spPr>
        <p:txBody>
          <a:bodyPr wrap="square" lIns="0" tIns="0" rIns="0" bIns="0" rtlCol="0" anchor="t">
            <a:normAutofit fontScale="92500" lnSpcReduction="20000"/>
          </a:bodyPr>
          <a:lstStyle/>
          <a:p>
            <a:pPr marL="0" indent="0" algn="l">
              <a:buNone/>
            </a:pPr>
            <a:r>
              <a:rPr lang="en-US" sz="3200" dirty="0">
                <a:solidFill>
                  <a:srgbClr val="111111"/>
                </a:solidFill>
                <a:latin typeface="Arial" pitchFamily="34" charset="0"/>
                <a:ea typeface="Arial" pitchFamily="34" charset="-122"/>
                <a:cs typeface="Arial" pitchFamily="34" charset="-120"/>
              </a:rPr>
              <a:t>Workflow status, evidence review, policy checks, and lifecycle transitions belong in DDT.</a:t>
            </a:r>
            <a:endParaRPr lang="en-US" sz="3200" dirty="0"/>
          </a:p>
        </p:txBody>
      </p:sp>
      <p:pic>
        <p:nvPicPr>
          <p:cNvPr id="17" name="Picture 16">
            <a:extLst>
              <a:ext uri="{FF2B5EF4-FFF2-40B4-BE49-F238E27FC236}">
                <a16:creationId xmlns:a16="http://schemas.microsoft.com/office/drawing/2014/main" id="{F3FCF40A-014F-D200-CBB5-CA220BC97F61}"/>
              </a:ext>
            </a:extLst>
          </p:cNvPr>
          <p:cNvPicPr>
            <a:picLocks noChangeAspect="1"/>
          </p:cNvPicPr>
          <p:nvPr/>
        </p:nvPicPr>
        <p:blipFill>
          <a:blip r:embed="rId3"/>
          <a:stretch>
            <a:fillRect/>
          </a:stretch>
        </p:blipFill>
        <p:spPr>
          <a:xfrm>
            <a:off x="4989397" y="2960828"/>
            <a:ext cx="14405206" cy="5823850"/>
          </a:xfrm>
          <a:prstGeom prst="rect">
            <a:avLst/>
          </a:prstGeom>
        </p:spPr>
      </p:pic>
      <p:sp>
        <p:nvSpPr>
          <p:cNvPr id="19" name="TextBox 18">
            <a:extLst>
              <a:ext uri="{FF2B5EF4-FFF2-40B4-BE49-F238E27FC236}">
                <a16:creationId xmlns:a16="http://schemas.microsoft.com/office/drawing/2014/main" id="{00537907-E39B-5232-6659-C4A4CDFB517B}"/>
              </a:ext>
            </a:extLst>
          </p:cNvPr>
          <p:cNvSpPr txBox="1"/>
          <p:nvPr/>
        </p:nvSpPr>
        <p:spPr>
          <a:xfrm>
            <a:off x="6094095" y="8847298"/>
            <a:ext cx="12195810" cy="584775"/>
          </a:xfrm>
          <a:prstGeom prst="rect">
            <a:avLst/>
          </a:prstGeom>
          <a:noFill/>
        </p:spPr>
        <p:txBody>
          <a:bodyPr wrap="square">
            <a:spAutoFit/>
          </a:bodyPr>
          <a:lstStyle/>
          <a:p>
            <a:pPr algn="ctr"/>
            <a:r>
              <a:rPr lang="en-US" sz="3200" dirty="0">
                <a:solidFill>
                  <a:schemeClr val="tx1">
                    <a:lumMod val="50000"/>
                    <a:lumOff val="50000"/>
                  </a:schemeClr>
                </a:solidFill>
              </a:rPr>
              <a:t>Operational Integration via Adapters</a:t>
            </a:r>
            <a:endParaRPr lang="en-US" sz="3200" dirty="0"/>
          </a:p>
        </p:txBody>
      </p:sp>
      <p:sp>
        <p:nvSpPr>
          <p:cNvPr id="7" name="Slide Number Placeholder 6">
            <a:extLst>
              <a:ext uri="{FF2B5EF4-FFF2-40B4-BE49-F238E27FC236}">
                <a16:creationId xmlns:a16="http://schemas.microsoft.com/office/drawing/2014/main" id="{FAE1AB18-DEBD-FFE5-7591-49F619E88020}"/>
              </a:ext>
            </a:extLst>
          </p:cNvPr>
          <p:cNvSpPr>
            <a:spLocks noGrp="1"/>
          </p:cNvSpPr>
          <p:nvPr>
            <p:ph type="sldNum" sz="quarter" idx="4"/>
          </p:nvPr>
        </p:nvSpPr>
        <p:spPr/>
        <p:txBody>
          <a:bodyPr/>
          <a:lstStyle/>
          <a:p>
            <a:fld id="{503B8974-F81B-E040-BB67-680FD87146FC}" type="slidenum">
              <a:rPr lang="en-US" smtClean="0"/>
              <a:pPr/>
              <a:t>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59" y="438912"/>
            <a:ext cx="18372514"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Readiness gates convert governance to executable controls.</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1717000" cy="531740"/>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Structural validation says, “the JSON is legal.” Readiness validation says, “this decision is not allowed to advance yet.”</a:t>
            </a:r>
            <a:endParaRPr lang="en-US" sz="3200" dirty="0"/>
          </a:p>
        </p:txBody>
      </p:sp>
      <p:sp>
        <p:nvSpPr>
          <p:cNvPr id="8" name="Shape 4"/>
          <p:cNvSpPr/>
          <p:nvPr/>
        </p:nvSpPr>
        <p:spPr>
          <a:xfrm>
            <a:off x="15544800" y="2788920"/>
            <a:ext cx="7315200" cy="7635240"/>
          </a:xfrm>
          <a:prstGeom prst="rect">
            <a:avLst/>
          </a:prstGeom>
          <a:solidFill>
            <a:srgbClr val="FFFFFF"/>
          </a:solidFill>
          <a:ln w="12700">
            <a:solidFill>
              <a:srgbClr val="D7DCE0"/>
            </a:solidFill>
            <a:prstDash val="solid"/>
          </a:ln>
        </p:spPr>
        <p:txBody>
          <a:bodyPr/>
          <a:lstStyle/>
          <a:p>
            <a:endParaRPr lang="en-US" sz="3200"/>
          </a:p>
        </p:txBody>
      </p:sp>
      <p:sp>
        <p:nvSpPr>
          <p:cNvPr id="9" name="Text 5"/>
          <p:cNvSpPr/>
          <p:nvPr/>
        </p:nvSpPr>
        <p:spPr>
          <a:xfrm>
            <a:off x="15956280" y="3154680"/>
            <a:ext cx="6492240" cy="457200"/>
          </a:xfrm>
          <a:prstGeom prst="rect">
            <a:avLst/>
          </a:prstGeom>
          <a:noFill/>
          <a:ln/>
        </p:spPr>
        <p:txBody>
          <a:bodyPr wrap="square" lIns="0" tIns="0" rIns="0" bIns="0" rtlCol="0" anchor="t">
            <a:noAutofit/>
          </a:bodyPr>
          <a:lstStyle/>
          <a:p>
            <a:pPr marL="0" indent="0" algn="ctr">
              <a:buNone/>
            </a:pPr>
            <a:r>
              <a:rPr lang="en-US" sz="3600" b="1" dirty="0">
                <a:solidFill>
                  <a:srgbClr val="111111"/>
                </a:solidFill>
                <a:latin typeface="Arial" pitchFamily="34" charset="0"/>
                <a:ea typeface="Arial" pitchFamily="34" charset="-122"/>
                <a:cs typeface="Arial" pitchFamily="34" charset="-120"/>
              </a:rPr>
              <a:t>Decision Class Policy checks</a:t>
            </a:r>
            <a:endParaRPr lang="en-US" sz="3600" dirty="0"/>
          </a:p>
        </p:txBody>
      </p:sp>
      <p:sp>
        <p:nvSpPr>
          <p:cNvPr id="10" name="Text 6"/>
          <p:cNvSpPr/>
          <p:nvPr/>
        </p:nvSpPr>
        <p:spPr>
          <a:xfrm>
            <a:off x="16184880" y="4069080"/>
            <a:ext cx="548640" cy="548640"/>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1" name="Text 7"/>
          <p:cNvSpPr/>
          <p:nvPr/>
        </p:nvSpPr>
        <p:spPr>
          <a:xfrm>
            <a:off x="16962120" y="4041648"/>
            <a:ext cx="5394960" cy="59436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Evaluation runs cover primary objectives</a:t>
            </a:r>
            <a:endParaRPr lang="en-US" sz="3200" dirty="0"/>
          </a:p>
        </p:txBody>
      </p:sp>
      <p:sp>
        <p:nvSpPr>
          <p:cNvPr id="12" name="Text 8"/>
          <p:cNvSpPr/>
          <p:nvPr/>
        </p:nvSpPr>
        <p:spPr>
          <a:xfrm>
            <a:off x="16184880" y="5166360"/>
            <a:ext cx="548640" cy="548640"/>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3" name="Text 9"/>
          <p:cNvSpPr/>
          <p:nvPr/>
        </p:nvSpPr>
        <p:spPr>
          <a:xfrm>
            <a:off x="16962120" y="5138928"/>
            <a:ext cx="5394960" cy="59436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Supporting evidence has required review status</a:t>
            </a:r>
            <a:endParaRPr lang="en-US" sz="3200" dirty="0"/>
          </a:p>
        </p:txBody>
      </p:sp>
      <p:sp>
        <p:nvSpPr>
          <p:cNvPr id="14" name="Text 10"/>
          <p:cNvSpPr/>
          <p:nvPr/>
        </p:nvSpPr>
        <p:spPr>
          <a:xfrm>
            <a:off x="16184880" y="6263640"/>
            <a:ext cx="548640" cy="548640"/>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5" name="Text 11"/>
          <p:cNvSpPr/>
          <p:nvPr/>
        </p:nvSpPr>
        <p:spPr>
          <a:xfrm>
            <a:off x="16962120" y="6236208"/>
            <a:ext cx="5394960" cy="59436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Stakeholders / approver roles are satisfied</a:t>
            </a:r>
            <a:endParaRPr lang="en-US" sz="3200" dirty="0"/>
          </a:p>
        </p:txBody>
      </p:sp>
      <p:sp>
        <p:nvSpPr>
          <p:cNvPr id="16" name="Text 12"/>
          <p:cNvSpPr/>
          <p:nvPr/>
        </p:nvSpPr>
        <p:spPr>
          <a:xfrm>
            <a:off x="16184880" y="7360920"/>
            <a:ext cx="548640" cy="548640"/>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7" name="Text 13"/>
          <p:cNvSpPr/>
          <p:nvPr/>
        </p:nvSpPr>
        <p:spPr>
          <a:xfrm>
            <a:off x="16962120" y="7333488"/>
            <a:ext cx="5394960" cy="59436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Mandatory bias-check evidence missing</a:t>
            </a:r>
            <a:endParaRPr lang="en-US" sz="3200" dirty="0"/>
          </a:p>
        </p:txBody>
      </p:sp>
      <p:sp>
        <p:nvSpPr>
          <p:cNvPr id="18" name="Shape 14"/>
          <p:cNvSpPr/>
          <p:nvPr/>
        </p:nvSpPr>
        <p:spPr>
          <a:xfrm>
            <a:off x="16184880" y="8656321"/>
            <a:ext cx="6172200" cy="73152"/>
          </a:xfrm>
          <a:prstGeom prst="rect">
            <a:avLst/>
          </a:prstGeom>
          <a:solidFill>
            <a:srgbClr val="B0292E"/>
          </a:solidFill>
          <a:ln w="12700">
            <a:solidFill>
              <a:srgbClr val="B0292E">
                <a:alpha val="0"/>
              </a:srgbClr>
            </a:solidFill>
            <a:prstDash val="solid"/>
          </a:ln>
        </p:spPr>
        <p:txBody>
          <a:bodyPr/>
          <a:lstStyle/>
          <a:p>
            <a:endParaRPr lang="en-US" sz="3600"/>
          </a:p>
        </p:txBody>
      </p:sp>
      <p:sp>
        <p:nvSpPr>
          <p:cNvPr id="19" name="Text 15"/>
          <p:cNvSpPr/>
          <p:nvPr/>
        </p:nvSpPr>
        <p:spPr>
          <a:xfrm>
            <a:off x="16184880" y="8987164"/>
            <a:ext cx="6172200" cy="1281548"/>
          </a:xfrm>
          <a:prstGeom prst="rect">
            <a:avLst/>
          </a:prstGeom>
          <a:noFill/>
          <a:ln/>
        </p:spPr>
        <p:txBody>
          <a:bodyPr wrap="square" lIns="0" tIns="0" rIns="0" bIns="0" rtlCol="0" anchor="t">
            <a:normAutofit fontScale="92500" lnSpcReduction="10000"/>
          </a:bodyPr>
          <a:lstStyle/>
          <a:p>
            <a:pPr marL="0" indent="0" algn="ctr">
              <a:buNone/>
            </a:pPr>
            <a:r>
              <a:rPr lang="en-US" sz="3200" b="1" dirty="0">
                <a:solidFill>
                  <a:srgbClr val="8F1F24"/>
                </a:solidFill>
                <a:latin typeface="Arial" pitchFamily="34" charset="0"/>
                <a:ea typeface="Arial" pitchFamily="34" charset="-122"/>
                <a:cs typeface="Arial" pitchFamily="34" charset="-120"/>
              </a:rPr>
              <a:t>Gate behavior: block transition, return explicit blockers, instantiate missing actions.</a:t>
            </a:r>
            <a:endParaRPr lang="en-US" sz="3200" dirty="0"/>
          </a:p>
        </p:txBody>
      </p:sp>
      <p:sp>
        <p:nvSpPr>
          <p:cNvPr id="20" name="Text 16"/>
          <p:cNvSpPr/>
          <p:nvPr/>
        </p:nvSpPr>
        <p:spPr>
          <a:xfrm>
            <a:off x="1859280" y="11464636"/>
            <a:ext cx="20665440" cy="609601"/>
          </a:xfrm>
          <a:prstGeom prst="rect">
            <a:avLst/>
          </a:prstGeom>
          <a:noFill/>
          <a:ln/>
        </p:spPr>
        <p:txBody>
          <a:bodyPr wrap="square" lIns="0" tIns="0" rIns="0" bIns="0" rtlCol="0" anchor="t">
            <a:normAutofit/>
          </a:bodyPr>
          <a:lstStyle/>
          <a:p>
            <a:pPr marL="0" indent="0" algn="ctr">
              <a:buNone/>
            </a:pPr>
            <a:r>
              <a:rPr lang="en-US" sz="3200" b="1" dirty="0">
                <a:solidFill>
                  <a:srgbClr val="8F1F24"/>
                </a:solidFill>
                <a:latin typeface="Arial" pitchFamily="34" charset="0"/>
                <a:ea typeface="Arial" pitchFamily="34" charset="-122"/>
                <a:cs typeface="Arial" pitchFamily="34" charset="-120"/>
              </a:rPr>
              <a:t>This is where governance stops being narrative guidance.</a:t>
            </a:r>
            <a:endParaRPr lang="en-US" sz="3200" dirty="0"/>
          </a:p>
        </p:txBody>
      </p:sp>
      <p:pic>
        <p:nvPicPr>
          <p:cNvPr id="21" name="Picture 20">
            <a:extLst>
              <a:ext uri="{FF2B5EF4-FFF2-40B4-BE49-F238E27FC236}">
                <a16:creationId xmlns:a16="http://schemas.microsoft.com/office/drawing/2014/main" id="{F57953ED-6D6D-38F6-E0F8-BD414152572F}"/>
              </a:ext>
            </a:extLst>
          </p:cNvPr>
          <p:cNvPicPr>
            <a:picLocks noChangeAspect="1"/>
          </p:cNvPicPr>
          <p:nvPr/>
        </p:nvPicPr>
        <p:blipFill>
          <a:blip r:embed="rId3"/>
          <a:stretch>
            <a:fillRect/>
          </a:stretch>
        </p:blipFill>
        <p:spPr>
          <a:xfrm>
            <a:off x="891540" y="2979115"/>
            <a:ext cx="13972514" cy="6934810"/>
          </a:xfrm>
          <a:prstGeom prst="rect">
            <a:avLst/>
          </a:prstGeom>
        </p:spPr>
      </p:pic>
      <p:sp>
        <p:nvSpPr>
          <p:cNvPr id="23" name="TextBox 22">
            <a:extLst>
              <a:ext uri="{FF2B5EF4-FFF2-40B4-BE49-F238E27FC236}">
                <a16:creationId xmlns:a16="http://schemas.microsoft.com/office/drawing/2014/main" id="{B17CDE0D-D113-9642-9DBD-EE8A10494DF3}"/>
              </a:ext>
            </a:extLst>
          </p:cNvPr>
          <p:cNvSpPr txBox="1"/>
          <p:nvPr/>
        </p:nvSpPr>
        <p:spPr>
          <a:xfrm>
            <a:off x="1779892" y="10233965"/>
            <a:ext cx="12195810" cy="584775"/>
          </a:xfrm>
          <a:prstGeom prst="rect">
            <a:avLst/>
          </a:prstGeom>
          <a:noFill/>
        </p:spPr>
        <p:txBody>
          <a:bodyPr wrap="square">
            <a:spAutoFit/>
          </a:bodyPr>
          <a:lstStyle/>
          <a:p>
            <a:pPr algn="ctr"/>
            <a:r>
              <a:rPr lang="en-US" sz="3200" dirty="0">
                <a:solidFill>
                  <a:schemeClr val="tx1">
                    <a:lumMod val="50000"/>
                    <a:lumOff val="50000"/>
                  </a:schemeClr>
                </a:solidFill>
              </a:rPr>
              <a:t>Policy-Driven Readiness Gating</a:t>
            </a:r>
            <a:endParaRPr lang="en-US" sz="3200" dirty="0"/>
          </a:p>
        </p:txBody>
      </p:sp>
      <p:sp>
        <p:nvSpPr>
          <p:cNvPr id="7" name="Slide Number Placeholder 6">
            <a:extLst>
              <a:ext uri="{FF2B5EF4-FFF2-40B4-BE49-F238E27FC236}">
                <a16:creationId xmlns:a16="http://schemas.microsoft.com/office/drawing/2014/main" id="{8D734745-1C98-A02A-528B-B178FF8FC9BF}"/>
              </a:ext>
            </a:extLst>
          </p:cNvPr>
          <p:cNvSpPr>
            <a:spLocks noGrp="1"/>
          </p:cNvSpPr>
          <p:nvPr>
            <p:ph type="sldNum" sz="quarter" idx="4"/>
          </p:nvPr>
        </p:nvSpPr>
        <p:spPr/>
        <p:txBody>
          <a:bodyPr/>
          <a:lstStyle/>
          <a:p>
            <a:fld id="{503B8974-F81B-E040-BB67-680FD87146FC}"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59" y="438912"/>
            <a:ext cx="17105811"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Agentic AI authority boundaries must be explicit.</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2239514" cy="786323"/>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DDT lets AI accelerate evidence work while preventing automation from creating implied commitments or bypassing lifecycle authority.</a:t>
            </a:r>
            <a:endParaRPr lang="en-US" sz="3200" dirty="0"/>
          </a:p>
        </p:txBody>
      </p:sp>
      <p:sp>
        <p:nvSpPr>
          <p:cNvPr id="7" name="Text 4"/>
          <p:cNvSpPr/>
          <p:nvPr/>
        </p:nvSpPr>
        <p:spPr>
          <a:xfrm>
            <a:off x="2011680" y="3848872"/>
            <a:ext cx="7955280" cy="548640"/>
          </a:xfrm>
          <a:prstGeom prst="rect">
            <a:avLst/>
          </a:prstGeom>
          <a:noFill/>
          <a:ln/>
        </p:spPr>
        <p:txBody>
          <a:bodyPr wrap="square" lIns="0" tIns="0" rIns="0" bIns="0" rtlCol="0" anchor="t">
            <a:noAutofit/>
          </a:bodyPr>
          <a:lstStyle/>
          <a:p>
            <a:pPr marL="0" indent="0" algn="ctr">
              <a:buNone/>
            </a:pPr>
            <a:r>
              <a:rPr lang="en-US" sz="4000" b="1" dirty="0">
                <a:solidFill>
                  <a:srgbClr val="4F9B50"/>
                </a:solidFill>
                <a:latin typeface="Arial" pitchFamily="34" charset="0"/>
                <a:ea typeface="Arial" pitchFamily="34" charset="-122"/>
                <a:cs typeface="Arial" pitchFamily="34" charset="-120"/>
              </a:rPr>
              <a:t>Agents may create / propose</a:t>
            </a:r>
            <a:endParaRPr lang="en-US" sz="4000" dirty="0"/>
          </a:p>
        </p:txBody>
      </p:sp>
      <p:sp>
        <p:nvSpPr>
          <p:cNvPr id="8" name="Text 5"/>
          <p:cNvSpPr/>
          <p:nvPr/>
        </p:nvSpPr>
        <p:spPr>
          <a:xfrm>
            <a:off x="14843136" y="3848872"/>
            <a:ext cx="7955280" cy="548640"/>
          </a:xfrm>
          <a:prstGeom prst="rect">
            <a:avLst/>
          </a:prstGeom>
          <a:noFill/>
          <a:ln/>
        </p:spPr>
        <p:txBody>
          <a:bodyPr wrap="square" lIns="0" tIns="0" rIns="0" bIns="0" rtlCol="0" anchor="t">
            <a:normAutofit lnSpcReduction="10000"/>
          </a:bodyPr>
          <a:lstStyle/>
          <a:p>
            <a:pPr marL="0" indent="0" algn="ctr">
              <a:buNone/>
            </a:pPr>
            <a:r>
              <a:rPr lang="en-US" sz="4000" b="1" dirty="0">
                <a:solidFill>
                  <a:srgbClr val="B0292E"/>
                </a:solidFill>
                <a:latin typeface="Arial" pitchFamily="34" charset="0"/>
                <a:ea typeface="Arial" pitchFamily="34" charset="-122"/>
                <a:cs typeface="Arial" pitchFamily="34" charset="-120"/>
              </a:rPr>
              <a:t>Agents may not create / change</a:t>
            </a:r>
            <a:endParaRPr lang="en-US" sz="4000" dirty="0"/>
          </a:p>
        </p:txBody>
      </p:sp>
      <p:sp>
        <p:nvSpPr>
          <p:cNvPr id="9" name="Text 6"/>
          <p:cNvSpPr/>
          <p:nvPr/>
        </p:nvSpPr>
        <p:spPr>
          <a:xfrm>
            <a:off x="2011680" y="4808992"/>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0" name="Text 7"/>
          <p:cNvSpPr/>
          <p:nvPr/>
        </p:nvSpPr>
        <p:spPr>
          <a:xfrm>
            <a:off x="2788920" y="482728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Candidate alternatives</a:t>
            </a:r>
            <a:endParaRPr lang="en-US" sz="3200" dirty="0"/>
          </a:p>
        </p:txBody>
      </p:sp>
      <p:sp>
        <p:nvSpPr>
          <p:cNvPr id="11" name="Text 8"/>
          <p:cNvSpPr/>
          <p:nvPr/>
        </p:nvSpPr>
        <p:spPr>
          <a:xfrm>
            <a:off x="2011680" y="5814832"/>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2" name="Text 9"/>
          <p:cNvSpPr/>
          <p:nvPr/>
        </p:nvSpPr>
        <p:spPr>
          <a:xfrm>
            <a:off x="2788920" y="583312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Evaluation runs</a:t>
            </a:r>
            <a:endParaRPr lang="en-US" sz="3200" dirty="0"/>
          </a:p>
        </p:txBody>
      </p:sp>
      <p:sp>
        <p:nvSpPr>
          <p:cNvPr id="13" name="Text 10"/>
          <p:cNvSpPr/>
          <p:nvPr/>
        </p:nvSpPr>
        <p:spPr>
          <a:xfrm>
            <a:off x="2011680" y="6820672"/>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4" name="Text 11"/>
          <p:cNvSpPr/>
          <p:nvPr/>
        </p:nvSpPr>
        <p:spPr>
          <a:xfrm>
            <a:off x="2788920" y="683896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Evidence attachments</a:t>
            </a:r>
            <a:endParaRPr lang="en-US" sz="3200" dirty="0"/>
          </a:p>
        </p:txBody>
      </p:sp>
      <p:sp>
        <p:nvSpPr>
          <p:cNvPr id="15" name="Text 12"/>
          <p:cNvSpPr/>
          <p:nvPr/>
        </p:nvSpPr>
        <p:spPr>
          <a:xfrm>
            <a:off x="2011680" y="7826512"/>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6" name="Text 13"/>
          <p:cNvSpPr/>
          <p:nvPr/>
        </p:nvSpPr>
        <p:spPr>
          <a:xfrm>
            <a:off x="2788920" y="784480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Draft actions</a:t>
            </a:r>
            <a:endParaRPr lang="en-US" sz="3200" dirty="0"/>
          </a:p>
        </p:txBody>
      </p:sp>
      <p:sp>
        <p:nvSpPr>
          <p:cNvPr id="17" name="Text 14"/>
          <p:cNvSpPr/>
          <p:nvPr/>
        </p:nvSpPr>
        <p:spPr>
          <a:xfrm>
            <a:off x="14934576" y="4808992"/>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8" name="Text 15"/>
          <p:cNvSpPr/>
          <p:nvPr/>
        </p:nvSpPr>
        <p:spPr>
          <a:xfrm>
            <a:off x="15711816" y="482728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Commitments</a:t>
            </a:r>
            <a:endParaRPr lang="en-US" sz="3200" dirty="0"/>
          </a:p>
        </p:txBody>
      </p:sp>
      <p:sp>
        <p:nvSpPr>
          <p:cNvPr id="19" name="Text 16"/>
          <p:cNvSpPr/>
          <p:nvPr/>
        </p:nvSpPr>
        <p:spPr>
          <a:xfrm>
            <a:off x="14934576" y="5814832"/>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20" name="Text 17"/>
          <p:cNvSpPr/>
          <p:nvPr/>
        </p:nvSpPr>
        <p:spPr>
          <a:xfrm>
            <a:off x="15711816" y="583312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Decision lifecycle state</a:t>
            </a:r>
            <a:endParaRPr lang="en-US" sz="3200" dirty="0"/>
          </a:p>
        </p:txBody>
      </p:sp>
      <p:sp>
        <p:nvSpPr>
          <p:cNvPr id="21" name="Text 18"/>
          <p:cNvSpPr/>
          <p:nvPr/>
        </p:nvSpPr>
        <p:spPr>
          <a:xfrm>
            <a:off x="14934576" y="6820672"/>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22" name="Text 19"/>
          <p:cNvSpPr/>
          <p:nvPr/>
        </p:nvSpPr>
        <p:spPr>
          <a:xfrm>
            <a:off x="15711816" y="683896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Approval roles</a:t>
            </a:r>
            <a:endParaRPr lang="en-US" sz="3200" dirty="0"/>
          </a:p>
        </p:txBody>
      </p:sp>
      <p:sp>
        <p:nvSpPr>
          <p:cNvPr id="23" name="Text 20"/>
          <p:cNvSpPr/>
          <p:nvPr/>
        </p:nvSpPr>
        <p:spPr>
          <a:xfrm>
            <a:off x="14934576" y="7826512"/>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24" name="Text 21"/>
          <p:cNvSpPr/>
          <p:nvPr/>
        </p:nvSpPr>
        <p:spPr>
          <a:xfrm>
            <a:off x="15711816" y="7844800"/>
            <a:ext cx="6217920" cy="502920"/>
          </a:xfrm>
          <a:prstGeom prst="rect">
            <a:avLst/>
          </a:prstGeom>
          <a:noFill/>
          <a:ln/>
        </p:spPr>
        <p:txBody>
          <a:bodyPr wrap="square" lIns="0" tIns="0" rIns="0" bIns="0" rtlCol="0" anchor="t">
            <a:normAutofit/>
          </a:bodyPr>
          <a:lstStyle/>
          <a:p>
            <a:pPr marL="0" indent="0" algn="l">
              <a:buNone/>
            </a:pPr>
            <a:r>
              <a:rPr lang="en-US" sz="3200" dirty="0">
                <a:solidFill>
                  <a:srgbClr val="111111"/>
                </a:solidFill>
                <a:latin typeface="Arial" pitchFamily="34" charset="0"/>
                <a:ea typeface="Arial" pitchFamily="34" charset="-122"/>
                <a:cs typeface="Arial" pitchFamily="34" charset="-120"/>
              </a:rPr>
              <a:t>Policy-check results</a:t>
            </a:r>
            <a:endParaRPr lang="en-US" sz="3200" dirty="0"/>
          </a:p>
        </p:txBody>
      </p:sp>
      <p:grpSp>
        <p:nvGrpSpPr>
          <p:cNvPr id="32" name="Group 31">
            <a:extLst>
              <a:ext uri="{FF2B5EF4-FFF2-40B4-BE49-F238E27FC236}">
                <a16:creationId xmlns:a16="http://schemas.microsoft.com/office/drawing/2014/main" id="{5554EDC8-EC6E-683B-03ED-F533AB252734}"/>
              </a:ext>
            </a:extLst>
          </p:cNvPr>
          <p:cNvGrpSpPr/>
          <p:nvPr/>
        </p:nvGrpSpPr>
        <p:grpSpPr>
          <a:xfrm>
            <a:off x="8352144" y="5375920"/>
            <a:ext cx="6141096" cy="2679192"/>
            <a:chOff x="8352144" y="4984038"/>
            <a:chExt cx="6141096" cy="2679192"/>
          </a:xfrm>
        </p:grpSpPr>
        <p:sp>
          <p:nvSpPr>
            <p:cNvPr id="25" name="Text 22"/>
            <p:cNvSpPr/>
            <p:nvPr/>
          </p:nvSpPr>
          <p:spPr>
            <a:xfrm>
              <a:off x="9449424" y="4984038"/>
              <a:ext cx="3946535" cy="2679192"/>
            </a:xfrm>
            <a:prstGeom prst="flowChartDecision">
              <a:avLst/>
            </a:prstGeom>
            <a:solidFill>
              <a:srgbClr val="F06A2A"/>
            </a:solidFill>
            <a:ln w="12700">
              <a:solidFill>
                <a:srgbClr val="F06A2A"/>
              </a:solidFill>
            </a:ln>
          </p:spPr>
          <p:txBody>
            <a:bodyPr wrap="non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Readiness</a:t>
              </a:r>
              <a:endParaRPr lang="en-US" sz="3600" dirty="0"/>
            </a:p>
            <a:p>
              <a:pPr marL="0" indent="0" algn="ctr">
                <a:buNone/>
              </a:pPr>
              <a:r>
                <a:rPr lang="en-US" sz="3600" b="1" dirty="0">
                  <a:solidFill>
                    <a:srgbClr val="FFFFFF"/>
                  </a:solidFill>
                  <a:latin typeface="Arial" pitchFamily="34" charset="0"/>
                  <a:ea typeface="Arial" pitchFamily="34" charset="-122"/>
                  <a:cs typeface="Arial" pitchFamily="34" charset="-120"/>
                </a:rPr>
                <a:t>Gate</a:t>
              </a:r>
              <a:endParaRPr lang="en-US" sz="3600" dirty="0"/>
            </a:p>
          </p:txBody>
        </p:sp>
        <p:sp>
          <p:nvSpPr>
            <p:cNvPr id="26" name="Shape 23"/>
            <p:cNvSpPr/>
            <p:nvPr/>
          </p:nvSpPr>
          <p:spPr>
            <a:xfrm>
              <a:off x="8352144" y="6323634"/>
              <a:ext cx="1097280" cy="0"/>
            </a:xfrm>
            <a:prstGeom prst="line">
              <a:avLst/>
            </a:prstGeom>
            <a:solidFill>
              <a:srgbClr val="FFFFFF">
                <a:alpha val="0"/>
              </a:srgbClr>
            </a:solidFill>
            <a:ln w="57150">
              <a:solidFill>
                <a:srgbClr val="4F9B50"/>
              </a:solidFill>
              <a:prstDash val="solid"/>
              <a:headEnd type="none"/>
              <a:tailEnd type="triangle" w="lg" len="lg"/>
            </a:ln>
          </p:spPr>
          <p:txBody>
            <a:bodyPr/>
            <a:lstStyle/>
            <a:p>
              <a:endParaRPr lang="en-US" sz="3200"/>
            </a:p>
          </p:txBody>
        </p:sp>
        <p:sp>
          <p:nvSpPr>
            <p:cNvPr id="27" name="Shape 24"/>
            <p:cNvSpPr/>
            <p:nvPr/>
          </p:nvSpPr>
          <p:spPr>
            <a:xfrm>
              <a:off x="13395960" y="6323634"/>
              <a:ext cx="1097280" cy="0"/>
            </a:xfrm>
            <a:prstGeom prst="line">
              <a:avLst/>
            </a:prstGeom>
            <a:solidFill>
              <a:srgbClr val="FFFFFF">
                <a:alpha val="0"/>
              </a:srgbClr>
            </a:solidFill>
            <a:ln w="57150">
              <a:solidFill>
                <a:srgbClr val="B0292E"/>
              </a:solidFill>
              <a:prstDash val="solid"/>
              <a:headEnd type="none"/>
              <a:tailEnd type="triangle" w="lg" len="lg"/>
            </a:ln>
          </p:spPr>
          <p:txBody>
            <a:bodyPr/>
            <a:lstStyle/>
            <a:p>
              <a:endParaRPr lang="en-US" sz="3200"/>
            </a:p>
          </p:txBody>
        </p:sp>
      </p:grpSp>
      <p:sp>
        <p:nvSpPr>
          <p:cNvPr id="28" name="Shape 25"/>
          <p:cNvSpPr/>
          <p:nvPr/>
        </p:nvSpPr>
        <p:spPr>
          <a:xfrm>
            <a:off x="3657600" y="9903509"/>
            <a:ext cx="17099280" cy="1513937"/>
          </a:xfrm>
          <a:prstGeom prst="rect">
            <a:avLst/>
          </a:prstGeom>
          <a:solidFill>
            <a:srgbClr val="E8EBEF"/>
          </a:solidFill>
          <a:ln w="12700">
            <a:solidFill>
              <a:srgbClr val="E8EBEF">
                <a:alpha val="0"/>
              </a:srgbClr>
            </a:solidFill>
            <a:prstDash val="solid"/>
          </a:ln>
        </p:spPr>
        <p:txBody>
          <a:bodyPr/>
          <a:lstStyle/>
          <a:p>
            <a:endParaRPr lang="en-US" sz="3200"/>
          </a:p>
        </p:txBody>
      </p:sp>
      <p:sp>
        <p:nvSpPr>
          <p:cNvPr id="29" name="Text 26"/>
          <p:cNvSpPr/>
          <p:nvPr/>
        </p:nvSpPr>
        <p:spPr>
          <a:xfrm>
            <a:off x="3977640" y="10132110"/>
            <a:ext cx="16459200" cy="822960"/>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Principle: Agent outputs are first‑class artifacts, not authority. Human roles and policy gates still decide lifecycle transitions.</a:t>
            </a:r>
            <a:endParaRPr lang="en-US" sz="3200" dirty="0"/>
          </a:p>
        </p:txBody>
      </p:sp>
      <p:sp>
        <p:nvSpPr>
          <p:cNvPr id="30" name="Slide Number Placeholder 29">
            <a:extLst>
              <a:ext uri="{FF2B5EF4-FFF2-40B4-BE49-F238E27FC236}">
                <a16:creationId xmlns:a16="http://schemas.microsoft.com/office/drawing/2014/main" id="{9DA50728-270A-7B92-75F7-39C1C65E4139}"/>
              </a:ext>
            </a:extLst>
          </p:cNvPr>
          <p:cNvSpPr>
            <a:spLocks noGrp="1"/>
          </p:cNvSpPr>
          <p:nvPr>
            <p:ph type="sldNum" sz="quarter" idx="4"/>
          </p:nvPr>
        </p:nvSpPr>
        <p:spPr/>
        <p:txBody>
          <a:bodyPr/>
          <a:lstStyle/>
          <a:p>
            <a:fld id="{503B8974-F81B-E040-BB67-680FD87146FC}"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087150"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Case: Range anxiety becomes a scoped concept decision.</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2146208" cy="841248"/>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The illustrative BEV pickup case demonstrates the schema on a realistic strategy decision while avoiding proprietary program data.</a:t>
            </a:r>
            <a:endParaRPr lang="en-US" sz="3200" dirty="0"/>
          </a:p>
        </p:txBody>
      </p:sp>
      <p:sp>
        <p:nvSpPr>
          <p:cNvPr id="7" name="Text 4"/>
          <p:cNvSpPr/>
          <p:nvPr/>
        </p:nvSpPr>
        <p:spPr>
          <a:xfrm>
            <a:off x="1554480" y="3594149"/>
            <a:ext cx="2743200" cy="109728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Need</a:t>
            </a:r>
            <a:endParaRPr lang="en-US" sz="3200" dirty="0"/>
          </a:p>
        </p:txBody>
      </p:sp>
      <p:sp>
        <p:nvSpPr>
          <p:cNvPr id="8" name="Text 5"/>
          <p:cNvSpPr/>
          <p:nvPr/>
        </p:nvSpPr>
        <p:spPr>
          <a:xfrm>
            <a:off x="5092645" y="3548429"/>
            <a:ext cx="10789920" cy="1097280"/>
          </a:xfrm>
          <a:prstGeom prst="rect">
            <a:avLst/>
          </a:prstGeom>
          <a:noFill/>
          <a:ln/>
        </p:spPr>
        <p:txBody>
          <a:bodyPr wrap="square" lIns="0" tIns="0" rIns="0" bIns="0" rtlCol="0" anchor="ctr">
            <a:normAutofit/>
          </a:bodyPr>
          <a:lstStyle/>
          <a:p>
            <a:pPr marL="0" indent="0" algn="l">
              <a:buNone/>
            </a:pPr>
            <a:r>
              <a:rPr lang="en-US" sz="3200" b="1" dirty="0">
                <a:solidFill>
                  <a:srgbClr val="111111"/>
                </a:solidFill>
                <a:latin typeface="Arial" pitchFamily="34" charset="0"/>
                <a:ea typeface="Arial" pitchFamily="34" charset="-122"/>
                <a:cs typeface="Arial" pitchFamily="34" charset="-120"/>
              </a:rPr>
              <a:t>MY2027 range anxiety mitigation under cold‑weather towing and high accessory loads</a:t>
            </a:r>
            <a:endParaRPr lang="en-US" sz="3200" dirty="0"/>
          </a:p>
        </p:txBody>
      </p:sp>
      <p:sp>
        <p:nvSpPr>
          <p:cNvPr id="9" name="Shape 6"/>
          <p:cNvSpPr/>
          <p:nvPr/>
        </p:nvSpPr>
        <p:spPr>
          <a:xfrm>
            <a:off x="4297680" y="4142789"/>
            <a:ext cx="548640" cy="0"/>
          </a:xfrm>
          <a:prstGeom prst="line">
            <a:avLst/>
          </a:prstGeom>
          <a:solidFill>
            <a:srgbClr val="FFFFFF">
              <a:alpha val="0"/>
            </a:srgbClr>
          </a:solidFill>
          <a:ln w="57150">
            <a:solidFill>
              <a:srgbClr val="0B5D73"/>
            </a:solidFill>
            <a:prstDash val="solid"/>
            <a:headEnd type="none"/>
            <a:tailEnd type="triangle" w="lg" len="lg"/>
          </a:ln>
        </p:spPr>
        <p:txBody>
          <a:bodyPr/>
          <a:lstStyle/>
          <a:p>
            <a:endParaRPr lang="en-US" sz="2800"/>
          </a:p>
        </p:txBody>
      </p:sp>
      <p:sp>
        <p:nvSpPr>
          <p:cNvPr id="10" name="Text 7"/>
          <p:cNvSpPr/>
          <p:nvPr/>
        </p:nvSpPr>
        <p:spPr>
          <a:xfrm>
            <a:off x="1554480" y="6063029"/>
            <a:ext cx="2743200" cy="132588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Decision</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Question</a:t>
            </a:r>
            <a:endParaRPr lang="en-US" sz="3200" dirty="0"/>
          </a:p>
        </p:txBody>
      </p:sp>
      <p:sp>
        <p:nvSpPr>
          <p:cNvPr id="11" name="Text 8"/>
          <p:cNvSpPr/>
          <p:nvPr/>
        </p:nvSpPr>
        <p:spPr>
          <a:xfrm>
            <a:off x="5092645" y="6063029"/>
            <a:ext cx="10789920" cy="1280160"/>
          </a:xfrm>
          <a:prstGeom prst="rect">
            <a:avLst/>
          </a:prstGeom>
          <a:noFill/>
          <a:ln/>
        </p:spPr>
        <p:txBody>
          <a:bodyPr wrap="square" lIns="0" tIns="0" rIns="0" bIns="0" rtlCol="0" anchor="ctr">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Which range‑extension strategy best mitigates range anxiety while meeting cost and schedule constraints?</a:t>
            </a:r>
            <a:endParaRPr lang="en-US" sz="3200" dirty="0"/>
          </a:p>
        </p:txBody>
      </p:sp>
      <p:sp>
        <p:nvSpPr>
          <p:cNvPr id="12" name="Shape 9"/>
          <p:cNvSpPr/>
          <p:nvPr/>
        </p:nvSpPr>
        <p:spPr>
          <a:xfrm>
            <a:off x="4297680" y="6748829"/>
            <a:ext cx="548640" cy="0"/>
          </a:xfrm>
          <a:prstGeom prst="line">
            <a:avLst/>
          </a:prstGeom>
          <a:solidFill>
            <a:srgbClr val="FFFFFF">
              <a:alpha val="0"/>
            </a:srgbClr>
          </a:solidFill>
          <a:ln w="57150">
            <a:solidFill>
              <a:srgbClr val="B0292E"/>
            </a:solidFill>
            <a:prstDash val="solid"/>
            <a:headEnd type="none"/>
            <a:tailEnd type="triangle" w="lg" len="lg"/>
          </a:ln>
        </p:spPr>
        <p:txBody>
          <a:bodyPr/>
          <a:lstStyle/>
          <a:p>
            <a:endParaRPr lang="en-US" sz="2800"/>
          </a:p>
        </p:txBody>
      </p:sp>
      <p:sp>
        <p:nvSpPr>
          <p:cNvPr id="13" name="Shape 10"/>
          <p:cNvSpPr/>
          <p:nvPr/>
        </p:nvSpPr>
        <p:spPr>
          <a:xfrm>
            <a:off x="16459200" y="3041779"/>
            <a:ext cx="6400800" cy="8046720"/>
          </a:xfrm>
          <a:prstGeom prst="rect">
            <a:avLst/>
          </a:prstGeom>
          <a:solidFill>
            <a:srgbClr val="FFFFFF"/>
          </a:solidFill>
          <a:ln w="12700">
            <a:solidFill>
              <a:srgbClr val="D7DCE0"/>
            </a:solidFill>
            <a:prstDash val="solid"/>
          </a:ln>
        </p:spPr>
        <p:txBody>
          <a:bodyPr/>
          <a:lstStyle/>
          <a:p>
            <a:endParaRPr lang="en-US" sz="2800"/>
          </a:p>
        </p:txBody>
      </p:sp>
      <p:sp>
        <p:nvSpPr>
          <p:cNvPr id="14" name="Text 11"/>
          <p:cNvSpPr/>
          <p:nvPr/>
        </p:nvSpPr>
        <p:spPr>
          <a:xfrm>
            <a:off x="16779240" y="3361819"/>
            <a:ext cx="5760720" cy="457200"/>
          </a:xfrm>
          <a:prstGeom prst="rect">
            <a:avLst/>
          </a:prstGeom>
          <a:noFill/>
          <a:ln/>
        </p:spPr>
        <p:txBody>
          <a:bodyPr wrap="square" lIns="0" tIns="0" rIns="0" bIns="0" rtlCol="0" anchor="t">
            <a:noAutofit/>
          </a:bodyPr>
          <a:lstStyle/>
          <a:p>
            <a:pPr marL="0" indent="0" algn="ctr">
              <a:buNone/>
            </a:pPr>
            <a:r>
              <a:rPr lang="en-US" sz="3600" b="1" dirty="0">
                <a:solidFill>
                  <a:srgbClr val="111111"/>
                </a:solidFill>
                <a:latin typeface="Arial" pitchFamily="34" charset="0"/>
                <a:ea typeface="Arial" pitchFamily="34" charset="-122"/>
                <a:cs typeface="Arial" pitchFamily="34" charset="-120"/>
              </a:rPr>
              <a:t>Scope boundary</a:t>
            </a:r>
            <a:endParaRPr lang="en-US" sz="3600" dirty="0"/>
          </a:p>
        </p:txBody>
      </p:sp>
      <p:sp>
        <p:nvSpPr>
          <p:cNvPr id="15" name="Text 12"/>
          <p:cNvSpPr/>
          <p:nvPr/>
        </p:nvSpPr>
        <p:spPr>
          <a:xfrm>
            <a:off x="17053560" y="4321939"/>
            <a:ext cx="2194560" cy="594360"/>
          </a:xfrm>
          <a:prstGeom prst="roundRect">
            <a:avLst/>
          </a:prstGeom>
          <a:solidFill>
            <a:srgbClr val="4F9B50"/>
          </a:solidFill>
          <a:ln w="12700">
            <a:solidFill>
              <a:srgbClr val="4F9B50"/>
            </a:solidFill>
          </a:ln>
        </p:spPr>
        <p:txBody>
          <a:bodyPr wrap="square" lIns="1524" tIns="1524" rIns="1524" bIns="1524" rtlCol="0" anchor="ctr">
            <a:normAutofit/>
          </a:bodyPr>
          <a:lstStyle/>
          <a:p>
            <a:pPr marL="0" indent="0" algn="ctr">
              <a:buNone/>
            </a:pPr>
            <a:r>
              <a:rPr lang="en-US" sz="2000" b="1" dirty="0">
                <a:solidFill>
                  <a:srgbClr val="FFFFFF"/>
                </a:solidFill>
                <a:latin typeface="Arial" pitchFamily="34" charset="0"/>
                <a:ea typeface="Arial" pitchFamily="34" charset="-122"/>
                <a:cs typeface="Arial" pitchFamily="34" charset="-120"/>
              </a:rPr>
              <a:t>INCLUDED</a:t>
            </a:r>
            <a:endParaRPr lang="en-US" sz="2000" dirty="0"/>
          </a:p>
        </p:txBody>
      </p:sp>
      <p:sp>
        <p:nvSpPr>
          <p:cNvPr id="16" name="Text 13"/>
          <p:cNvSpPr/>
          <p:nvPr/>
        </p:nvSpPr>
        <p:spPr>
          <a:xfrm>
            <a:off x="17053560" y="5035171"/>
            <a:ext cx="5303520" cy="82296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Select technology strategy and target operating envelope.</a:t>
            </a:r>
            <a:endParaRPr lang="en-US" sz="2800" dirty="0"/>
          </a:p>
        </p:txBody>
      </p:sp>
      <p:sp>
        <p:nvSpPr>
          <p:cNvPr id="17" name="Text 14"/>
          <p:cNvSpPr/>
          <p:nvPr/>
        </p:nvSpPr>
        <p:spPr>
          <a:xfrm>
            <a:off x="17053560" y="6470779"/>
            <a:ext cx="2194560" cy="59436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000" b="1" dirty="0">
                <a:solidFill>
                  <a:srgbClr val="FFFFFF"/>
                </a:solidFill>
                <a:latin typeface="Arial" pitchFamily="34" charset="0"/>
                <a:ea typeface="Arial" pitchFamily="34" charset="-122"/>
                <a:cs typeface="Arial" pitchFamily="34" charset="-120"/>
              </a:rPr>
              <a:t>EXCLUDED</a:t>
            </a:r>
            <a:endParaRPr lang="en-US" sz="2000" dirty="0"/>
          </a:p>
        </p:txBody>
      </p:sp>
      <p:sp>
        <p:nvSpPr>
          <p:cNvPr id="18" name="Text 15"/>
          <p:cNvSpPr/>
          <p:nvPr/>
        </p:nvSpPr>
        <p:spPr>
          <a:xfrm>
            <a:off x="17053560" y="7174867"/>
            <a:ext cx="5303520" cy="109728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Detailed packaging, generator location, integration architecture, and calibration design.</a:t>
            </a:r>
            <a:endParaRPr lang="en-US" sz="2800" dirty="0"/>
          </a:p>
        </p:txBody>
      </p:sp>
      <p:sp>
        <p:nvSpPr>
          <p:cNvPr id="19" name="Text 16"/>
          <p:cNvSpPr/>
          <p:nvPr/>
        </p:nvSpPr>
        <p:spPr>
          <a:xfrm>
            <a:off x="17053560" y="8848219"/>
            <a:ext cx="2194560" cy="59436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2000" b="1" dirty="0">
                <a:solidFill>
                  <a:srgbClr val="FFFFFF"/>
                </a:solidFill>
                <a:latin typeface="Arial" pitchFamily="34" charset="0"/>
                <a:ea typeface="Arial" pitchFamily="34" charset="-122"/>
                <a:cs typeface="Arial" pitchFamily="34" charset="-120"/>
              </a:rPr>
              <a:t>TRIGGER</a:t>
            </a:r>
            <a:endParaRPr lang="en-US" sz="2000" dirty="0"/>
          </a:p>
        </p:txBody>
      </p:sp>
      <p:sp>
        <p:nvSpPr>
          <p:cNvPr id="20" name="Text 17"/>
          <p:cNvSpPr/>
          <p:nvPr/>
        </p:nvSpPr>
        <p:spPr>
          <a:xfrm>
            <a:off x="17053560" y="9534019"/>
            <a:ext cx="5303520" cy="86868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If generator strategy is selected, launch a narrower follow‑on integration decision.</a:t>
            </a:r>
            <a:endParaRPr lang="en-US" sz="2800" dirty="0"/>
          </a:p>
        </p:txBody>
      </p:sp>
      <p:sp>
        <p:nvSpPr>
          <p:cNvPr id="21" name="Shape 18"/>
          <p:cNvSpPr/>
          <p:nvPr/>
        </p:nvSpPr>
        <p:spPr>
          <a:xfrm>
            <a:off x="1828800" y="9716899"/>
            <a:ext cx="13624560" cy="1051560"/>
          </a:xfrm>
          <a:prstGeom prst="rect">
            <a:avLst/>
          </a:prstGeom>
          <a:solidFill>
            <a:srgbClr val="E8EBEF"/>
          </a:solidFill>
          <a:ln w="12700">
            <a:solidFill>
              <a:srgbClr val="E8EBEF">
                <a:alpha val="0"/>
              </a:srgbClr>
            </a:solidFill>
            <a:prstDash val="solid"/>
          </a:ln>
        </p:spPr>
        <p:txBody>
          <a:bodyPr/>
          <a:lstStyle/>
          <a:p>
            <a:endParaRPr lang="en-US" sz="2800"/>
          </a:p>
        </p:txBody>
      </p:sp>
      <p:sp>
        <p:nvSpPr>
          <p:cNvPr id="22" name="Text 19"/>
          <p:cNvSpPr/>
          <p:nvPr/>
        </p:nvSpPr>
        <p:spPr>
          <a:xfrm>
            <a:off x="2103120" y="9972931"/>
            <a:ext cx="13075920" cy="502920"/>
          </a:xfrm>
          <a:prstGeom prst="rect">
            <a:avLst/>
          </a:prstGeom>
          <a:noFill/>
          <a:ln/>
        </p:spPr>
        <p:txBody>
          <a:bodyPr wrap="square" lIns="0" tIns="0" rIns="0" bIns="0" rtlCol="0" anchor="t">
            <a:normAutofit/>
          </a:bodyPr>
          <a:lstStyle/>
          <a:p>
            <a:pPr marL="0" indent="0" algn="ctr">
              <a:buNone/>
            </a:pPr>
            <a:r>
              <a:rPr lang="en-US" sz="3200" b="1" dirty="0">
                <a:solidFill>
                  <a:srgbClr val="8F1F24"/>
                </a:solidFill>
                <a:latin typeface="Arial" pitchFamily="34" charset="0"/>
                <a:ea typeface="Arial" pitchFamily="34" charset="-122"/>
                <a:cs typeface="Arial" pitchFamily="34" charset="-120"/>
              </a:rPr>
              <a:t>The first governance move is not analysis. It is scope discipline.</a:t>
            </a:r>
            <a:endParaRPr lang="en-US" sz="3200" dirty="0"/>
          </a:p>
        </p:txBody>
      </p:sp>
      <p:sp>
        <p:nvSpPr>
          <p:cNvPr id="23" name="Slide Number Placeholder 22">
            <a:extLst>
              <a:ext uri="{FF2B5EF4-FFF2-40B4-BE49-F238E27FC236}">
                <a16:creationId xmlns:a16="http://schemas.microsoft.com/office/drawing/2014/main" id="{F5DF13D5-74D2-A5E7-8577-5450B5E8BFFE}"/>
              </a:ext>
            </a:extLst>
          </p:cNvPr>
          <p:cNvSpPr>
            <a:spLocks noGrp="1"/>
          </p:cNvSpPr>
          <p:nvPr>
            <p:ph type="sldNum" sz="quarter" idx="4"/>
          </p:nvPr>
        </p:nvSpPr>
        <p:spPr/>
        <p:txBody>
          <a:bodyPr/>
          <a:lstStyle/>
          <a:p>
            <a:fld id="{503B8974-F81B-E040-BB67-680FD87146FC}"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053560" cy="1005840"/>
          </a:xfrm>
          <a:prstGeom prst="rect">
            <a:avLst/>
          </a:prstGeom>
          <a:noFill/>
          <a:ln/>
        </p:spPr>
        <p:txBody>
          <a:bodyPr wrap="square" lIns="0" tIns="0" rIns="0" bIns="0" rtlCol="0" anchor="ctr">
            <a:normAutofit/>
          </a:bodyPr>
          <a:lstStyle/>
          <a:p>
            <a:pPr marL="0" indent="0" algn="l">
              <a:buNone/>
            </a:pPr>
            <a:r>
              <a:rPr lang="en-US" sz="4800" b="1" dirty="0">
                <a:solidFill>
                  <a:srgbClr val="111111"/>
                </a:solidFill>
                <a:latin typeface="Arial" pitchFamily="34" charset="0"/>
                <a:ea typeface="Arial" pitchFamily="34" charset="-122"/>
                <a:cs typeface="Arial" pitchFamily="34" charset="-120"/>
              </a:rPr>
              <a:t>Trade space stays broad—but bounded and comparable.</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0848320" cy="457200"/>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Set‑based reasoning is preserved, but each option must connect to the same objective and metric definitions.</a:t>
            </a:r>
            <a:endParaRPr lang="en-US" sz="3200" dirty="0"/>
          </a:p>
        </p:txBody>
      </p:sp>
      <p:sp>
        <p:nvSpPr>
          <p:cNvPr id="7" name="Shape 4"/>
          <p:cNvSpPr/>
          <p:nvPr/>
        </p:nvSpPr>
        <p:spPr>
          <a:xfrm>
            <a:off x="1417320" y="2926080"/>
            <a:ext cx="6675120" cy="4846320"/>
          </a:xfrm>
          <a:prstGeom prst="rect">
            <a:avLst/>
          </a:prstGeom>
          <a:solidFill>
            <a:srgbClr val="FFFFFF"/>
          </a:solidFill>
          <a:ln w="12700">
            <a:solidFill>
              <a:srgbClr val="D7DCE0"/>
            </a:solidFill>
            <a:prstDash val="solid"/>
          </a:ln>
        </p:spPr>
        <p:txBody>
          <a:bodyPr/>
          <a:lstStyle/>
          <a:p>
            <a:endParaRPr lang="en-US" sz="3200"/>
          </a:p>
        </p:txBody>
      </p:sp>
      <p:sp>
        <p:nvSpPr>
          <p:cNvPr id="8" name="Text 5"/>
          <p:cNvSpPr/>
          <p:nvPr/>
        </p:nvSpPr>
        <p:spPr>
          <a:xfrm>
            <a:off x="1737360" y="3246120"/>
            <a:ext cx="1143000" cy="914400"/>
          </a:xfrm>
          <a:prstGeom prst="ellipse">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A1</a:t>
            </a:r>
            <a:endParaRPr lang="en-US" sz="3600" dirty="0"/>
          </a:p>
        </p:txBody>
      </p:sp>
      <p:sp>
        <p:nvSpPr>
          <p:cNvPr id="9" name="Text 6"/>
          <p:cNvSpPr/>
          <p:nvPr/>
        </p:nvSpPr>
        <p:spPr>
          <a:xfrm>
            <a:off x="3108960" y="3310128"/>
            <a:ext cx="4617720" cy="502920"/>
          </a:xfrm>
          <a:prstGeom prst="rect">
            <a:avLst/>
          </a:prstGeom>
          <a:noFill/>
          <a:ln/>
        </p:spPr>
        <p:txBody>
          <a:bodyPr wrap="square" lIns="0" tIns="0" rIns="0" bIns="0" rtlCol="0" anchor="t">
            <a:noAutofit/>
          </a:bodyPr>
          <a:lstStyle/>
          <a:p>
            <a:pPr marL="0" indent="0" algn="l">
              <a:buNone/>
            </a:pPr>
            <a:r>
              <a:rPr lang="en-US" sz="3600" b="1" dirty="0">
                <a:solidFill>
                  <a:srgbClr val="111111"/>
                </a:solidFill>
                <a:latin typeface="Arial" pitchFamily="34" charset="0"/>
                <a:ea typeface="Arial" pitchFamily="34" charset="-122"/>
                <a:cs typeface="Arial" pitchFamily="34" charset="-120"/>
              </a:rPr>
              <a:t>Generator set</a:t>
            </a:r>
            <a:endParaRPr lang="en-US" sz="3600" dirty="0"/>
          </a:p>
        </p:txBody>
      </p:sp>
      <p:sp>
        <p:nvSpPr>
          <p:cNvPr id="10" name="Text 7"/>
          <p:cNvSpPr/>
          <p:nvPr/>
        </p:nvSpPr>
        <p:spPr>
          <a:xfrm>
            <a:off x="1874520" y="4434840"/>
            <a:ext cx="5760720" cy="914400"/>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Range extender; potential thermal support</a:t>
            </a:r>
            <a:endParaRPr lang="en-US" sz="2800" dirty="0"/>
          </a:p>
        </p:txBody>
      </p:sp>
      <p:sp>
        <p:nvSpPr>
          <p:cNvPr id="11" name="Shape 8"/>
          <p:cNvSpPr/>
          <p:nvPr/>
        </p:nvSpPr>
        <p:spPr>
          <a:xfrm>
            <a:off x="1874520" y="5715000"/>
            <a:ext cx="5760720" cy="54864"/>
          </a:xfrm>
          <a:prstGeom prst="rect">
            <a:avLst/>
          </a:prstGeom>
          <a:solidFill>
            <a:srgbClr val="F06A2A"/>
          </a:solidFill>
          <a:ln w="12700">
            <a:solidFill>
              <a:srgbClr val="F06A2A">
                <a:alpha val="0"/>
              </a:srgbClr>
            </a:solidFill>
            <a:prstDash val="solid"/>
          </a:ln>
        </p:spPr>
        <p:txBody>
          <a:bodyPr/>
          <a:lstStyle/>
          <a:p>
            <a:endParaRPr lang="en-US" sz="3200"/>
          </a:p>
        </p:txBody>
      </p:sp>
      <p:sp>
        <p:nvSpPr>
          <p:cNvPr id="12" name="Text 9"/>
          <p:cNvSpPr/>
          <p:nvPr/>
        </p:nvSpPr>
        <p:spPr>
          <a:xfrm>
            <a:off x="1874520" y="5989320"/>
            <a:ext cx="5760720" cy="292608"/>
          </a:xfrm>
          <a:prstGeom prst="rect">
            <a:avLst/>
          </a:prstGeom>
          <a:noFill/>
          <a:ln/>
        </p:spPr>
        <p:txBody>
          <a:bodyPr wrap="square" lIns="0" tIns="0" rIns="0" bIns="0" rtlCol="0" anchor="t">
            <a:noAutofit/>
          </a:bodyPr>
          <a:lstStyle/>
          <a:p>
            <a:pPr marL="0" indent="0" algn="l">
              <a:buNone/>
            </a:pPr>
            <a:r>
              <a:rPr lang="en-US" sz="2800" b="1" dirty="0">
                <a:solidFill>
                  <a:srgbClr val="F06A2A"/>
                </a:solidFill>
                <a:latin typeface="Arial" pitchFamily="34" charset="0"/>
                <a:ea typeface="Arial" pitchFamily="34" charset="-122"/>
                <a:cs typeface="Arial" pitchFamily="34" charset="-120"/>
              </a:rPr>
              <a:t>Key governance risk:</a:t>
            </a:r>
            <a:endParaRPr lang="en-US" sz="2800" dirty="0"/>
          </a:p>
        </p:txBody>
      </p:sp>
      <p:sp>
        <p:nvSpPr>
          <p:cNvPr id="13" name="Text 10"/>
          <p:cNvSpPr/>
          <p:nvPr/>
        </p:nvSpPr>
        <p:spPr>
          <a:xfrm>
            <a:off x="1874520" y="6531427"/>
            <a:ext cx="5760720" cy="822960"/>
          </a:xfrm>
          <a:prstGeom prst="rect">
            <a:avLst/>
          </a:prstGeom>
          <a:noFill/>
          <a:ln/>
        </p:spPr>
        <p:txBody>
          <a:bodyPr wrap="square" lIns="0" tIns="0" rIns="0" bIns="0" rtlCol="0" anchor="t">
            <a:normAutofit/>
          </a:bodyPr>
          <a:lstStyle/>
          <a:p>
            <a:pPr marL="0" indent="0" algn="l">
              <a:buNone/>
            </a:pPr>
            <a:r>
              <a:rPr lang="en-US" sz="2400" dirty="0">
                <a:solidFill>
                  <a:srgbClr val="111111"/>
                </a:solidFill>
                <a:latin typeface="Arial" pitchFamily="34" charset="0"/>
                <a:ea typeface="Arial" pitchFamily="34" charset="-122"/>
                <a:cs typeface="Arial" pitchFamily="34" charset="-120"/>
              </a:rPr>
              <a:t>Integration complexity, certification, NVH, customer acceptance</a:t>
            </a:r>
            <a:endParaRPr lang="en-US" sz="2400" dirty="0"/>
          </a:p>
        </p:txBody>
      </p:sp>
      <p:sp>
        <p:nvSpPr>
          <p:cNvPr id="14" name="Shape 11"/>
          <p:cNvSpPr/>
          <p:nvPr/>
        </p:nvSpPr>
        <p:spPr>
          <a:xfrm>
            <a:off x="8915400" y="2926080"/>
            <a:ext cx="6675120" cy="4846320"/>
          </a:xfrm>
          <a:prstGeom prst="rect">
            <a:avLst/>
          </a:prstGeom>
          <a:solidFill>
            <a:srgbClr val="FFFFFF"/>
          </a:solidFill>
          <a:ln w="12700">
            <a:solidFill>
              <a:srgbClr val="D7DCE0"/>
            </a:solidFill>
            <a:prstDash val="solid"/>
          </a:ln>
        </p:spPr>
        <p:txBody>
          <a:bodyPr/>
          <a:lstStyle/>
          <a:p>
            <a:endParaRPr lang="en-US" sz="3200"/>
          </a:p>
        </p:txBody>
      </p:sp>
      <p:sp>
        <p:nvSpPr>
          <p:cNvPr id="15" name="Text 12"/>
          <p:cNvSpPr/>
          <p:nvPr/>
        </p:nvSpPr>
        <p:spPr>
          <a:xfrm>
            <a:off x="9235440" y="3246120"/>
            <a:ext cx="1143000" cy="914400"/>
          </a:xfrm>
          <a:prstGeom prst="ellipse">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A2</a:t>
            </a:r>
            <a:endParaRPr lang="en-US" sz="3600" dirty="0"/>
          </a:p>
        </p:txBody>
      </p:sp>
      <p:sp>
        <p:nvSpPr>
          <p:cNvPr id="16" name="Text 13"/>
          <p:cNvSpPr/>
          <p:nvPr/>
        </p:nvSpPr>
        <p:spPr>
          <a:xfrm>
            <a:off x="10607040" y="3310128"/>
            <a:ext cx="4617720" cy="502920"/>
          </a:xfrm>
          <a:prstGeom prst="rect">
            <a:avLst/>
          </a:prstGeom>
          <a:noFill/>
          <a:ln/>
        </p:spPr>
        <p:txBody>
          <a:bodyPr wrap="square" lIns="0" tIns="0" rIns="0" bIns="0" rtlCol="0" anchor="t">
            <a:noAutofit/>
          </a:bodyPr>
          <a:lstStyle/>
          <a:p>
            <a:pPr marL="0" indent="0" algn="l">
              <a:buNone/>
            </a:pPr>
            <a:r>
              <a:rPr lang="en-US" sz="3600" b="1" dirty="0">
                <a:solidFill>
                  <a:srgbClr val="111111"/>
                </a:solidFill>
                <a:latin typeface="Arial" pitchFamily="34" charset="0"/>
                <a:ea typeface="Arial" pitchFamily="34" charset="-122"/>
                <a:cs typeface="Arial" pitchFamily="34" charset="-120"/>
              </a:rPr>
              <a:t>Software‑only controls</a:t>
            </a:r>
            <a:endParaRPr lang="en-US" sz="3600" dirty="0"/>
          </a:p>
        </p:txBody>
      </p:sp>
      <p:sp>
        <p:nvSpPr>
          <p:cNvPr id="17" name="Text 14"/>
          <p:cNvSpPr/>
          <p:nvPr/>
        </p:nvSpPr>
        <p:spPr>
          <a:xfrm>
            <a:off x="9372600" y="4434840"/>
            <a:ext cx="5760720" cy="914400"/>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Predictive energy management, thermal controls, driver guidance</a:t>
            </a:r>
            <a:endParaRPr lang="en-US" sz="2800" dirty="0"/>
          </a:p>
        </p:txBody>
      </p:sp>
      <p:sp>
        <p:nvSpPr>
          <p:cNvPr id="18" name="Shape 15"/>
          <p:cNvSpPr/>
          <p:nvPr/>
        </p:nvSpPr>
        <p:spPr>
          <a:xfrm>
            <a:off x="9372600" y="5715000"/>
            <a:ext cx="5760720" cy="54864"/>
          </a:xfrm>
          <a:prstGeom prst="rect">
            <a:avLst/>
          </a:prstGeom>
          <a:solidFill>
            <a:srgbClr val="0B5D73"/>
          </a:solidFill>
          <a:ln w="12700">
            <a:solidFill>
              <a:srgbClr val="0B5D73">
                <a:alpha val="0"/>
              </a:srgbClr>
            </a:solidFill>
            <a:prstDash val="solid"/>
          </a:ln>
        </p:spPr>
        <p:txBody>
          <a:bodyPr/>
          <a:lstStyle/>
          <a:p>
            <a:endParaRPr lang="en-US" sz="3200"/>
          </a:p>
        </p:txBody>
      </p:sp>
      <p:sp>
        <p:nvSpPr>
          <p:cNvPr id="19" name="Text 16"/>
          <p:cNvSpPr/>
          <p:nvPr/>
        </p:nvSpPr>
        <p:spPr>
          <a:xfrm>
            <a:off x="9372600" y="5989320"/>
            <a:ext cx="5760720" cy="292608"/>
          </a:xfrm>
          <a:prstGeom prst="rect">
            <a:avLst/>
          </a:prstGeom>
          <a:noFill/>
          <a:ln/>
        </p:spPr>
        <p:txBody>
          <a:bodyPr wrap="square" lIns="0" tIns="0" rIns="0" bIns="0" rtlCol="0" anchor="t">
            <a:noAutofit/>
          </a:bodyPr>
          <a:lstStyle/>
          <a:p>
            <a:pPr marL="0" indent="0" algn="l">
              <a:buNone/>
            </a:pPr>
            <a:r>
              <a:rPr lang="en-US" sz="2800" b="1" dirty="0">
                <a:solidFill>
                  <a:srgbClr val="0B5D73"/>
                </a:solidFill>
                <a:latin typeface="Arial" pitchFamily="34" charset="0"/>
                <a:ea typeface="Arial" pitchFamily="34" charset="-122"/>
                <a:cs typeface="Arial" pitchFamily="34" charset="-120"/>
              </a:rPr>
              <a:t>Key governance risk:</a:t>
            </a:r>
            <a:endParaRPr lang="en-US" sz="2800" dirty="0"/>
          </a:p>
        </p:txBody>
      </p:sp>
      <p:sp>
        <p:nvSpPr>
          <p:cNvPr id="20" name="Text 17"/>
          <p:cNvSpPr/>
          <p:nvPr/>
        </p:nvSpPr>
        <p:spPr>
          <a:xfrm>
            <a:off x="9372600" y="6531427"/>
            <a:ext cx="5760720" cy="822960"/>
          </a:xfrm>
          <a:prstGeom prst="rect">
            <a:avLst/>
          </a:prstGeom>
          <a:noFill/>
          <a:ln/>
        </p:spPr>
        <p:txBody>
          <a:bodyPr wrap="square" lIns="0" tIns="0" rIns="0" bIns="0" rtlCol="0" anchor="t">
            <a:normAutofit/>
          </a:bodyPr>
          <a:lstStyle/>
          <a:p>
            <a:pPr marL="0" indent="0" algn="l">
              <a:buNone/>
            </a:pPr>
            <a:r>
              <a:rPr lang="en-US" sz="2400" dirty="0">
                <a:solidFill>
                  <a:srgbClr val="111111"/>
                </a:solidFill>
                <a:latin typeface="Arial" pitchFamily="34" charset="0"/>
                <a:ea typeface="Arial" pitchFamily="34" charset="-122"/>
                <a:cs typeface="Arial" pitchFamily="34" charset="-120"/>
              </a:rPr>
              <a:t>Performance bounds in worst‑case duty cycles; validation across variability</a:t>
            </a:r>
            <a:endParaRPr lang="en-US" sz="2400" dirty="0"/>
          </a:p>
        </p:txBody>
      </p:sp>
      <p:sp>
        <p:nvSpPr>
          <p:cNvPr id="21" name="Shape 18"/>
          <p:cNvSpPr/>
          <p:nvPr/>
        </p:nvSpPr>
        <p:spPr>
          <a:xfrm>
            <a:off x="16413480" y="2926080"/>
            <a:ext cx="6675120" cy="4846320"/>
          </a:xfrm>
          <a:prstGeom prst="rect">
            <a:avLst/>
          </a:prstGeom>
          <a:solidFill>
            <a:srgbClr val="FFFFFF"/>
          </a:solidFill>
          <a:ln w="12700">
            <a:solidFill>
              <a:srgbClr val="D7DCE0"/>
            </a:solidFill>
            <a:prstDash val="solid"/>
          </a:ln>
        </p:spPr>
        <p:txBody>
          <a:bodyPr/>
          <a:lstStyle/>
          <a:p>
            <a:endParaRPr lang="en-US" sz="3200"/>
          </a:p>
        </p:txBody>
      </p:sp>
      <p:sp>
        <p:nvSpPr>
          <p:cNvPr id="22" name="Text 19"/>
          <p:cNvSpPr/>
          <p:nvPr/>
        </p:nvSpPr>
        <p:spPr>
          <a:xfrm>
            <a:off x="16733520" y="3246120"/>
            <a:ext cx="1143000" cy="914400"/>
          </a:xfrm>
          <a:prstGeom prst="ellipse">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A3</a:t>
            </a:r>
            <a:endParaRPr lang="en-US" sz="3600" dirty="0"/>
          </a:p>
        </p:txBody>
      </p:sp>
      <p:sp>
        <p:nvSpPr>
          <p:cNvPr id="23" name="Text 20"/>
          <p:cNvSpPr/>
          <p:nvPr/>
        </p:nvSpPr>
        <p:spPr>
          <a:xfrm>
            <a:off x="18105120" y="3310128"/>
            <a:ext cx="4617720" cy="502920"/>
          </a:xfrm>
          <a:prstGeom prst="rect">
            <a:avLst/>
          </a:prstGeom>
          <a:noFill/>
          <a:ln/>
        </p:spPr>
        <p:txBody>
          <a:bodyPr wrap="square" lIns="0" tIns="0" rIns="0" bIns="0" rtlCol="0" anchor="t">
            <a:noAutofit/>
          </a:bodyPr>
          <a:lstStyle/>
          <a:p>
            <a:pPr marL="0" indent="0" algn="l">
              <a:buNone/>
            </a:pPr>
            <a:r>
              <a:rPr lang="en-US" sz="3600" b="1" dirty="0">
                <a:solidFill>
                  <a:srgbClr val="111111"/>
                </a:solidFill>
                <a:latin typeface="Arial" pitchFamily="34" charset="0"/>
                <a:ea typeface="Arial" pitchFamily="34" charset="-122"/>
                <a:cs typeface="Arial" pitchFamily="34" charset="-120"/>
              </a:rPr>
              <a:t>Increased battery capacity</a:t>
            </a:r>
            <a:endParaRPr lang="en-US" sz="3600" dirty="0"/>
          </a:p>
        </p:txBody>
      </p:sp>
      <p:sp>
        <p:nvSpPr>
          <p:cNvPr id="24" name="Text 21"/>
          <p:cNvSpPr/>
          <p:nvPr/>
        </p:nvSpPr>
        <p:spPr>
          <a:xfrm>
            <a:off x="16870680" y="4434840"/>
            <a:ext cx="5760720" cy="914400"/>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Hardware energy increase and robustness across many duty cycles</a:t>
            </a:r>
            <a:endParaRPr lang="en-US" sz="2800" dirty="0"/>
          </a:p>
        </p:txBody>
      </p:sp>
      <p:sp>
        <p:nvSpPr>
          <p:cNvPr id="25" name="Shape 22"/>
          <p:cNvSpPr/>
          <p:nvPr/>
        </p:nvSpPr>
        <p:spPr>
          <a:xfrm>
            <a:off x="16870680" y="5715000"/>
            <a:ext cx="5760720" cy="54864"/>
          </a:xfrm>
          <a:prstGeom prst="rect">
            <a:avLst/>
          </a:prstGeom>
          <a:solidFill>
            <a:srgbClr val="1B75BB"/>
          </a:solidFill>
          <a:ln w="12700">
            <a:solidFill>
              <a:srgbClr val="1B75BB">
                <a:alpha val="0"/>
              </a:srgbClr>
            </a:solidFill>
            <a:prstDash val="solid"/>
          </a:ln>
        </p:spPr>
        <p:txBody>
          <a:bodyPr/>
          <a:lstStyle/>
          <a:p>
            <a:endParaRPr lang="en-US" sz="3200"/>
          </a:p>
        </p:txBody>
      </p:sp>
      <p:sp>
        <p:nvSpPr>
          <p:cNvPr id="26" name="Text 23"/>
          <p:cNvSpPr/>
          <p:nvPr/>
        </p:nvSpPr>
        <p:spPr>
          <a:xfrm>
            <a:off x="16870680" y="5989320"/>
            <a:ext cx="5760720" cy="292608"/>
          </a:xfrm>
          <a:prstGeom prst="rect">
            <a:avLst/>
          </a:prstGeom>
          <a:noFill/>
          <a:ln/>
        </p:spPr>
        <p:txBody>
          <a:bodyPr wrap="square" lIns="0" tIns="0" rIns="0" bIns="0" rtlCol="0" anchor="t">
            <a:noAutofit/>
          </a:bodyPr>
          <a:lstStyle/>
          <a:p>
            <a:pPr marL="0" indent="0" algn="l">
              <a:buNone/>
            </a:pPr>
            <a:r>
              <a:rPr lang="en-US" sz="2800" b="1" dirty="0">
                <a:solidFill>
                  <a:srgbClr val="1B75BB"/>
                </a:solidFill>
                <a:latin typeface="Arial" pitchFamily="34" charset="0"/>
                <a:ea typeface="Arial" pitchFamily="34" charset="-122"/>
                <a:cs typeface="Arial" pitchFamily="34" charset="-120"/>
              </a:rPr>
              <a:t>Key governance risk:</a:t>
            </a:r>
            <a:endParaRPr lang="en-US" sz="2800" dirty="0"/>
          </a:p>
        </p:txBody>
      </p:sp>
      <p:sp>
        <p:nvSpPr>
          <p:cNvPr id="27" name="Text 24"/>
          <p:cNvSpPr/>
          <p:nvPr/>
        </p:nvSpPr>
        <p:spPr>
          <a:xfrm>
            <a:off x="16870680" y="6531427"/>
            <a:ext cx="5760720" cy="822960"/>
          </a:xfrm>
          <a:prstGeom prst="rect">
            <a:avLst/>
          </a:prstGeom>
          <a:noFill/>
          <a:ln/>
        </p:spPr>
        <p:txBody>
          <a:bodyPr wrap="square" lIns="0" tIns="0" rIns="0" bIns="0" rtlCol="0" anchor="t">
            <a:normAutofit/>
          </a:bodyPr>
          <a:lstStyle/>
          <a:p>
            <a:pPr marL="0" indent="0" algn="l">
              <a:buNone/>
            </a:pPr>
            <a:r>
              <a:rPr lang="en-US" sz="2400" dirty="0">
                <a:solidFill>
                  <a:srgbClr val="111111"/>
                </a:solidFill>
                <a:latin typeface="Arial" pitchFamily="34" charset="0"/>
                <a:ea typeface="Arial" pitchFamily="34" charset="-122"/>
                <a:cs typeface="Arial" pitchFamily="34" charset="-120"/>
              </a:rPr>
              <a:t>Mass, packaging, supplier readiness, cost/pricing pressure</a:t>
            </a:r>
            <a:endParaRPr lang="en-US" sz="2400" dirty="0"/>
          </a:p>
        </p:txBody>
      </p:sp>
      <p:sp>
        <p:nvSpPr>
          <p:cNvPr id="28" name="Text 25"/>
          <p:cNvSpPr/>
          <p:nvPr/>
        </p:nvSpPr>
        <p:spPr>
          <a:xfrm>
            <a:off x="1417320" y="8549640"/>
            <a:ext cx="21488400" cy="411480"/>
          </a:xfrm>
          <a:prstGeom prst="rect">
            <a:avLst/>
          </a:prstGeom>
          <a:noFill/>
          <a:ln/>
        </p:spPr>
        <p:txBody>
          <a:bodyPr wrap="square" lIns="0" tIns="0" rIns="0" bIns="0" rtlCol="0" anchor="t">
            <a:noAutofit/>
          </a:bodyPr>
          <a:lstStyle/>
          <a:p>
            <a:pPr marL="0" indent="0" algn="ctr">
              <a:buNone/>
            </a:pPr>
            <a:r>
              <a:rPr lang="en-US" sz="3600" b="1" dirty="0">
                <a:solidFill>
                  <a:srgbClr val="111111"/>
                </a:solidFill>
                <a:latin typeface="Arial" pitchFamily="34" charset="0"/>
                <a:ea typeface="Arial" pitchFamily="34" charset="-122"/>
                <a:cs typeface="Arial" pitchFamily="34" charset="-120"/>
              </a:rPr>
              <a:t>Common objective definitions applied to all options</a:t>
            </a:r>
            <a:endParaRPr lang="en-US" sz="3600" dirty="0"/>
          </a:p>
        </p:txBody>
      </p:sp>
      <p:sp>
        <p:nvSpPr>
          <p:cNvPr id="29" name="Text 26"/>
          <p:cNvSpPr/>
          <p:nvPr/>
        </p:nvSpPr>
        <p:spPr>
          <a:xfrm>
            <a:off x="1691640" y="9372600"/>
            <a:ext cx="3749040" cy="731520"/>
          </a:xfrm>
          <a:prstGeom prst="roundRect">
            <a:avLst/>
          </a:prstGeom>
          <a:solidFill>
            <a:srgbClr val="E8EBEF"/>
          </a:solidFill>
          <a:ln w="12700">
            <a:solidFill>
              <a:srgbClr val="CDD2D6"/>
            </a:solidFill>
          </a:ln>
        </p:spPr>
        <p:txBody>
          <a:bodyPr wrap="square" lIns="1524" tIns="1524" rIns="1524" bIns="1524" rtlCol="0" anchor="ctr">
            <a:norm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Range anxiety</a:t>
            </a:r>
            <a:endParaRPr lang="en-US" sz="2800" dirty="0"/>
          </a:p>
        </p:txBody>
      </p:sp>
      <p:sp>
        <p:nvSpPr>
          <p:cNvPr id="30" name="Text 27"/>
          <p:cNvSpPr/>
          <p:nvPr/>
        </p:nvSpPr>
        <p:spPr>
          <a:xfrm>
            <a:off x="6035040" y="9372600"/>
            <a:ext cx="3749040" cy="731520"/>
          </a:xfrm>
          <a:prstGeom prst="roundRect">
            <a:avLst/>
          </a:prstGeom>
          <a:solidFill>
            <a:srgbClr val="E8EBEF"/>
          </a:solidFill>
          <a:ln w="12700">
            <a:solidFill>
              <a:srgbClr val="CDD2D6"/>
            </a:solidFill>
          </a:ln>
        </p:spPr>
        <p:txBody>
          <a:bodyPr wrap="square" lIns="1524" tIns="1524" rIns="1524" bIns="1524" rtlCol="0" anchor="ctr">
            <a:norm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Schedule feasibility</a:t>
            </a:r>
            <a:endParaRPr lang="en-US" sz="2800" dirty="0"/>
          </a:p>
        </p:txBody>
      </p:sp>
      <p:sp>
        <p:nvSpPr>
          <p:cNvPr id="31" name="Text 28"/>
          <p:cNvSpPr/>
          <p:nvPr/>
        </p:nvSpPr>
        <p:spPr>
          <a:xfrm>
            <a:off x="10378440" y="9372600"/>
            <a:ext cx="3749040" cy="731520"/>
          </a:xfrm>
          <a:prstGeom prst="roundRect">
            <a:avLst/>
          </a:prstGeom>
          <a:solidFill>
            <a:srgbClr val="E8EBEF"/>
          </a:solidFill>
          <a:ln w="12700">
            <a:solidFill>
              <a:srgbClr val="CDD2D6"/>
            </a:solidFill>
          </a:ln>
        </p:spPr>
        <p:txBody>
          <a:bodyPr wrap="square" lIns="1524" tIns="1524" rIns="1524" bIns="1524" rtlCol="0" anchor="ctr">
            <a:norm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Development cost</a:t>
            </a:r>
            <a:endParaRPr lang="en-US" sz="2800" dirty="0"/>
          </a:p>
        </p:txBody>
      </p:sp>
      <p:sp>
        <p:nvSpPr>
          <p:cNvPr id="32" name="Text 29"/>
          <p:cNvSpPr/>
          <p:nvPr/>
        </p:nvSpPr>
        <p:spPr>
          <a:xfrm>
            <a:off x="14721840" y="9372600"/>
            <a:ext cx="3749040" cy="731520"/>
          </a:xfrm>
          <a:prstGeom prst="roundRect">
            <a:avLst/>
          </a:prstGeom>
          <a:solidFill>
            <a:srgbClr val="E8EBEF"/>
          </a:solidFill>
          <a:ln w="12700">
            <a:solidFill>
              <a:srgbClr val="CDD2D6"/>
            </a:solidFill>
          </a:ln>
        </p:spPr>
        <p:txBody>
          <a:bodyPr wrap="square" lIns="1524" tIns="1524" rIns="1524" bIns="1524" rtlCol="0" anchor="ctr">
            <a:norm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Unit cost / pricing</a:t>
            </a:r>
            <a:endParaRPr lang="en-US" sz="2800" dirty="0"/>
          </a:p>
        </p:txBody>
      </p:sp>
      <p:sp>
        <p:nvSpPr>
          <p:cNvPr id="33" name="Text 30"/>
          <p:cNvSpPr/>
          <p:nvPr/>
        </p:nvSpPr>
        <p:spPr>
          <a:xfrm>
            <a:off x="19065240" y="9372600"/>
            <a:ext cx="3749040" cy="731520"/>
          </a:xfrm>
          <a:prstGeom prst="roundRect">
            <a:avLst/>
          </a:prstGeom>
          <a:solidFill>
            <a:srgbClr val="E8EBEF"/>
          </a:solidFill>
          <a:ln w="12700">
            <a:solidFill>
              <a:srgbClr val="CDD2D6"/>
            </a:solidFill>
          </a:ln>
        </p:spPr>
        <p:txBody>
          <a:bodyPr wrap="square" lIns="1524" tIns="1524" rIns="1524" bIns="1524" rtlCol="0" anchor="ctr">
            <a:norm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Thermal contribution</a:t>
            </a:r>
            <a:endParaRPr lang="en-US" sz="2800" dirty="0"/>
          </a:p>
        </p:txBody>
      </p:sp>
      <p:sp>
        <p:nvSpPr>
          <p:cNvPr id="34" name="Text 31"/>
          <p:cNvSpPr/>
          <p:nvPr/>
        </p:nvSpPr>
        <p:spPr>
          <a:xfrm>
            <a:off x="1828800" y="10969070"/>
            <a:ext cx="20574000" cy="777240"/>
          </a:xfrm>
          <a:prstGeom prst="rect">
            <a:avLst/>
          </a:prstGeom>
          <a:noFill/>
          <a:ln/>
        </p:spPr>
        <p:txBody>
          <a:bodyPr wrap="square" lIns="0" tIns="0" rIns="0" bIns="0" rtlCol="0" anchor="t">
            <a:noAutofit/>
          </a:bodyPr>
          <a:lstStyle/>
          <a:p>
            <a:pPr marL="0" indent="0" algn="ctr">
              <a:buNone/>
            </a:pPr>
            <a:r>
              <a:rPr lang="en-US" sz="3200" b="1" dirty="0">
                <a:solidFill>
                  <a:srgbClr val="8F1F24"/>
                </a:solidFill>
                <a:latin typeface="Arial" pitchFamily="34" charset="0"/>
                <a:ea typeface="Arial" pitchFamily="34" charset="-122"/>
                <a:cs typeface="Arial" pitchFamily="34" charset="-120"/>
              </a:rPr>
              <a:t>The schema blocks false comparability: Different options can be evaluated differently, </a:t>
            </a:r>
            <a:br>
              <a:rPr lang="en-US" sz="3200" b="1" dirty="0">
                <a:solidFill>
                  <a:srgbClr val="8F1F24"/>
                </a:solidFill>
                <a:latin typeface="Arial" pitchFamily="34" charset="0"/>
                <a:ea typeface="Arial" pitchFamily="34" charset="-122"/>
                <a:cs typeface="Arial" pitchFamily="34" charset="-120"/>
              </a:rPr>
            </a:br>
            <a:r>
              <a:rPr lang="en-US" sz="3200" b="1" dirty="0">
                <a:solidFill>
                  <a:srgbClr val="8F1F24"/>
                </a:solidFill>
                <a:latin typeface="Arial" pitchFamily="34" charset="0"/>
                <a:ea typeface="Arial" pitchFamily="34" charset="-122"/>
                <a:cs typeface="Arial" pitchFamily="34" charset="-120"/>
              </a:rPr>
              <a:t>but metric semantics stay stable.</a:t>
            </a:r>
            <a:endParaRPr lang="en-US" sz="3200" dirty="0"/>
          </a:p>
        </p:txBody>
      </p:sp>
      <p:sp>
        <p:nvSpPr>
          <p:cNvPr id="35" name="Slide Number Placeholder 34">
            <a:extLst>
              <a:ext uri="{FF2B5EF4-FFF2-40B4-BE49-F238E27FC236}">
                <a16:creationId xmlns:a16="http://schemas.microsoft.com/office/drawing/2014/main" id="{9ED9E876-11F1-4974-E9D1-BCE47421F9B1}"/>
              </a:ext>
            </a:extLst>
          </p:cNvPr>
          <p:cNvSpPr>
            <a:spLocks noGrp="1"/>
          </p:cNvSpPr>
          <p:nvPr>
            <p:ph type="sldNum" sz="quarter" idx="4"/>
          </p:nvPr>
        </p:nvSpPr>
        <p:spPr/>
        <p:txBody>
          <a:bodyPr/>
          <a:lstStyle/>
          <a:p>
            <a:fld id="{503B8974-F81B-E040-BB67-680FD87146FC}"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59" y="438912"/>
            <a:ext cx="17105811"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Evidence lineage is a reproducible run trail.</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2037040" cy="758951"/>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Every evaluation that informs a commitment must bind evaluator version, input bindings, scenario definitions, output artifacts, and sealing hashes.</a:t>
            </a:r>
            <a:endParaRPr lang="en-US" sz="3200" dirty="0"/>
          </a:p>
        </p:txBody>
      </p:sp>
      <p:sp>
        <p:nvSpPr>
          <p:cNvPr id="7" name="Shape 4"/>
          <p:cNvSpPr/>
          <p:nvPr/>
        </p:nvSpPr>
        <p:spPr>
          <a:xfrm>
            <a:off x="1325880" y="4297680"/>
            <a:ext cx="10287000" cy="6035040"/>
          </a:xfrm>
          <a:prstGeom prst="rect">
            <a:avLst/>
          </a:prstGeom>
          <a:solidFill>
            <a:srgbClr val="111827"/>
          </a:solidFill>
          <a:ln w="12700">
            <a:solidFill>
              <a:srgbClr val="111827">
                <a:alpha val="0"/>
              </a:srgbClr>
            </a:solidFill>
            <a:prstDash val="solid"/>
          </a:ln>
        </p:spPr>
        <p:txBody>
          <a:bodyPr/>
          <a:lstStyle/>
          <a:p>
            <a:endParaRPr lang="en-US"/>
          </a:p>
        </p:txBody>
      </p:sp>
      <p:sp>
        <p:nvSpPr>
          <p:cNvPr id="8" name="Text 5"/>
          <p:cNvSpPr/>
          <p:nvPr/>
        </p:nvSpPr>
        <p:spPr>
          <a:xfrm>
            <a:off x="1691640" y="4937760"/>
            <a:ext cx="9555480" cy="4922215"/>
          </a:xfrm>
          <a:prstGeom prst="rect">
            <a:avLst/>
          </a:prstGeom>
          <a:noFill/>
          <a:ln/>
        </p:spPr>
        <p:txBody>
          <a:bodyPr wrap="square" lIns="1016" tIns="1016" rIns="1016" bIns="1016" rtlCol="0" anchor="t">
            <a:normAutofit/>
          </a:bodyPr>
          <a:lstStyle/>
          <a:p>
            <a:pPr marL="0" indent="0" algn="l">
              <a:buNone/>
            </a:pPr>
            <a:r>
              <a:rPr lang="en-US" sz="2800" dirty="0">
                <a:solidFill>
                  <a:srgbClr val="E5E7EB"/>
                </a:solidFill>
                <a:latin typeface="Consolas" pitchFamily="34" charset="0"/>
                <a:ea typeface="Consolas" pitchFamily="34" charset="-122"/>
                <a:cs typeface="Consolas" pitchFamily="34" charset="-120"/>
              </a:rPr>
              <a:t>EvaluationRun {</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evaluatorDefinitionId: EVAL_ENERGY_THERMAL_RPC</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evaluatorVersion: 1.2.0_certified</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scenarioSetId: SCEN_USAGE_TEMP_TOW_V3</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parameterBindings: [A1 genset kW, A3 pack kWh]</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outputs: [results.parquet hash, summary.json hash]</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evidenceIds: [EVD_ENERGY_THERMAL_0007]</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sealedAt: 2026‑02‑01T16:25Z</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  runRecordHash: sha256:0f7c...3344</a:t>
            </a:r>
            <a:endParaRPr lang="en-US" sz="2800" dirty="0"/>
          </a:p>
          <a:p>
            <a:pPr marL="0" indent="0" algn="l">
              <a:buNone/>
            </a:pPr>
            <a:r>
              <a:rPr lang="en-US" sz="2800" dirty="0">
                <a:solidFill>
                  <a:srgbClr val="E5E7EB"/>
                </a:solidFill>
                <a:latin typeface="Consolas" pitchFamily="34" charset="0"/>
                <a:ea typeface="Consolas" pitchFamily="34" charset="-122"/>
                <a:cs typeface="Consolas" pitchFamily="34" charset="-120"/>
              </a:rPr>
              <a:t>}</a:t>
            </a:r>
            <a:endParaRPr lang="en-US" sz="2800" dirty="0"/>
          </a:p>
        </p:txBody>
      </p:sp>
      <p:sp>
        <p:nvSpPr>
          <p:cNvPr id="9" name="Text 6"/>
          <p:cNvSpPr/>
          <p:nvPr/>
        </p:nvSpPr>
        <p:spPr>
          <a:xfrm>
            <a:off x="1554480" y="10698479"/>
            <a:ext cx="10012680" cy="658185"/>
          </a:xfrm>
          <a:prstGeom prst="rect">
            <a:avLst/>
          </a:prstGeom>
          <a:noFill/>
          <a:ln/>
        </p:spPr>
        <p:txBody>
          <a:bodyPr wrap="square" lIns="0" tIns="0" rIns="0" bIns="0" rtlCol="0" anchor="t">
            <a:normAutofit/>
          </a:bodyPr>
          <a:lstStyle/>
          <a:p>
            <a:pPr marL="0" indent="0" algn="ctr">
              <a:buNone/>
            </a:pPr>
            <a:r>
              <a:rPr lang="en-US" sz="3200" dirty="0">
                <a:solidFill>
                  <a:srgbClr val="7A7A7A"/>
                </a:solidFill>
                <a:latin typeface="Arial" pitchFamily="34" charset="0"/>
                <a:ea typeface="Arial" pitchFamily="34" charset="-122"/>
                <a:cs typeface="Arial" pitchFamily="34" charset="-120"/>
              </a:rPr>
              <a:t>The Immutable "Evaluation Run" Record (Provenance)</a:t>
            </a:r>
            <a:endParaRPr lang="en-US" sz="3200" dirty="0"/>
          </a:p>
        </p:txBody>
      </p:sp>
      <p:sp>
        <p:nvSpPr>
          <p:cNvPr id="10" name="Shape 7"/>
          <p:cNvSpPr/>
          <p:nvPr/>
        </p:nvSpPr>
        <p:spPr>
          <a:xfrm>
            <a:off x="13716000" y="4297680"/>
            <a:ext cx="4297680" cy="0"/>
          </a:xfrm>
          <a:prstGeom prst="line">
            <a:avLst/>
          </a:prstGeom>
          <a:solidFill>
            <a:srgbClr val="FFFFFF">
              <a:alpha val="0"/>
            </a:srgbClr>
          </a:solidFill>
          <a:ln w="30480">
            <a:solidFill>
              <a:srgbClr val="0B5D73"/>
            </a:solidFill>
            <a:prstDash val="solid"/>
            <a:headEnd type="none"/>
            <a:tailEnd type="triangle"/>
          </a:ln>
        </p:spPr>
        <p:txBody>
          <a:bodyPr/>
          <a:lstStyle/>
          <a:p>
            <a:endParaRPr lang="en-US" sz="3600"/>
          </a:p>
        </p:txBody>
      </p:sp>
      <p:sp>
        <p:nvSpPr>
          <p:cNvPr id="11" name="Shape 8"/>
          <p:cNvSpPr/>
          <p:nvPr/>
        </p:nvSpPr>
        <p:spPr>
          <a:xfrm>
            <a:off x="19110960" y="4297680"/>
            <a:ext cx="1920240" cy="0"/>
          </a:xfrm>
          <a:prstGeom prst="line">
            <a:avLst/>
          </a:prstGeom>
          <a:solidFill>
            <a:srgbClr val="FFFFFF">
              <a:alpha val="0"/>
            </a:srgbClr>
          </a:solidFill>
          <a:ln w="30480">
            <a:solidFill>
              <a:srgbClr val="F06A2A"/>
            </a:solidFill>
            <a:prstDash val="solid"/>
            <a:headEnd type="none"/>
            <a:tailEnd type="triangle"/>
          </a:ln>
        </p:spPr>
        <p:txBody>
          <a:bodyPr/>
          <a:lstStyle/>
          <a:p>
            <a:endParaRPr lang="en-US" sz="3600"/>
          </a:p>
        </p:txBody>
      </p:sp>
      <p:sp>
        <p:nvSpPr>
          <p:cNvPr id="12" name="Text 9"/>
          <p:cNvSpPr/>
          <p:nvPr/>
        </p:nvSpPr>
        <p:spPr>
          <a:xfrm>
            <a:off x="12618720" y="3566160"/>
            <a:ext cx="3200400" cy="146304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Evaluator</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Definition</a:t>
            </a:r>
            <a:endParaRPr lang="en-US" sz="3200" dirty="0"/>
          </a:p>
        </p:txBody>
      </p:sp>
      <p:sp>
        <p:nvSpPr>
          <p:cNvPr id="13" name="Text 10"/>
          <p:cNvSpPr/>
          <p:nvPr/>
        </p:nvSpPr>
        <p:spPr>
          <a:xfrm>
            <a:off x="16642080" y="3429000"/>
            <a:ext cx="3291840" cy="173736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Immutable</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Evaluation Run</a:t>
            </a:r>
            <a:endParaRPr lang="en-US" sz="3200" dirty="0"/>
          </a:p>
        </p:txBody>
      </p:sp>
      <p:sp>
        <p:nvSpPr>
          <p:cNvPr id="14" name="Text 11"/>
          <p:cNvSpPr/>
          <p:nvPr/>
        </p:nvSpPr>
        <p:spPr>
          <a:xfrm>
            <a:off x="21031200" y="3566160"/>
            <a:ext cx="2468880" cy="1463040"/>
          </a:xfrm>
          <a:prstGeom prst="roundRect">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Reviewed</a:t>
            </a:r>
            <a:endParaRPr lang="en-US" sz="2800" dirty="0"/>
          </a:p>
          <a:p>
            <a:pPr marL="0" indent="0" algn="ctr">
              <a:buNone/>
            </a:pPr>
            <a:r>
              <a:rPr lang="en-US" sz="2800" b="1" dirty="0">
                <a:solidFill>
                  <a:srgbClr val="FFFFFF"/>
                </a:solidFill>
                <a:latin typeface="Arial" pitchFamily="34" charset="0"/>
                <a:ea typeface="Arial" pitchFamily="34" charset="-122"/>
                <a:cs typeface="Arial" pitchFamily="34" charset="-120"/>
              </a:rPr>
              <a:t>Evidence</a:t>
            </a:r>
            <a:endParaRPr lang="en-US" sz="2800" dirty="0"/>
          </a:p>
        </p:txBody>
      </p:sp>
      <p:sp>
        <p:nvSpPr>
          <p:cNvPr id="15" name="Text 12"/>
          <p:cNvSpPr/>
          <p:nvPr/>
        </p:nvSpPr>
        <p:spPr>
          <a:xfrm>
            <a:off x="13227076" y="5790582"/>
            <a:ext cx="1554480" cy="50292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2400" b="1" dirty="0">
                <a:solidFill>
                  <a:srgbClr val="FFFFFF"/>
                </a:solidFill>
                <a:latin typeface="Arial" pitchFamily="34" charset="0"/>
                <a:ea typeface="Arial" pitchFamily="34" charset="-122"/>
                <a:cs typeface="Arial" pitchFamily="34" charset="-120"/>
              </a:rPr>
              <a:t>version</a:t>
            </a:r>
            <a:endParaRPr lang="en-US" sz="2400" dirty="0"/>
          </a:p>
        </p:txBody>
      </p:sp>
      <p:sp>
        <p:nvSpPr>
          <p:cNvPr id="16" name="Text 13"/>
          <p:cNvSpPr/>
          <p:nvPr/>
        </p:nvSpPr>
        <p:spPr>
          <a:xfrm>
            <a:off x="14964436" y="5808870"/>
            <a:ext cx="5618895" cy="475488"/>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what code/model was used</a:t>
            </a:r>
            <a:endParaRPr lang="en-US" sz="2800" dirty="0"/>
          </a:p>
        </p:txBody>
      </p:sp>
      <p:sp>
        <p:nvSpPr>
          <p:cNvPr id="17" name="Text 14"/>
          <p:cNvSpPr/>
          <p:nvPr/>
        </p:nvSpPr>
        <p:spPr>
          <a:xfrm>
            <a:off x="13227076" y="6567822"/>
            <a:ext cx="1554480" cy="50292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2400" b="1" dirty="0">
                <a:solidFill>
                  <a:srgbClr val="FFFFFF"/>
                </a:solidFill>
                <a:latin typeface="Arial" pitchFamily="34" charset="0"/>
                <a:ea typeface="Arial" pitchFamily="34" charset="-122"/>
                <a:cs typeface="Arial" pitchFamily="34" charset="-120"/>
              </a:rPr>
              <a:t>inputs</a:t>
            </a:r>
            <a:endParaRPr lang="en-US" sz="2400" dirty="0"/>
          </a:p>
        </p:txBody>
      </p:sp>
      <p:sp>
        <p:nvSpPr>
          <p:cNvPr id="18" name="Text 15"/>
          <p:cNvSpPr/>
          <p:nvPr/>
        </p:nvSpPr>
        <p:spPr>
          <a:xfrm>
            <a:off x="14964436" y="6586110"/>
            <a:ext cx="5618895" cy="475488"/>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exact parameter bindings</a:t>
            </a:r>
            <a:endParaRPr lang="en-US" sz="2800" dirty="0"/>
          </a:p>
        </p:txBody>
      </p:sp>
      <p:sp>
        <p:nvSpPr>
          <p:cNvPr id="19" name="Text 16"/>
          <p:cNvSpPr/>
          <p:nvPr/>
        </p:nvSpPr>
        <p:spPr>
          <a:xfrm>
            <a:off x="13227076" y="7345062"/>
            <a:ext cx="1554480" cy="502920"/>
          </a:xfrm>
          <a:prstGeom prst="roundRect">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2400" b="1" dirty="0">
                <a:solidFill>
                  <a:srgbClr val="FFFFFF"/>
                </a:solidFill>
                <a:latin typeface="Arial" pitchFamily="34" charset="0"/>
                <a:ea typeface="Arial" pitchFamily="34" charset="-122"/>
                <a:cs typeface="Arial" pitchFamily="34" charset="-120"/>
              </a:rPr>
              <a:t>scenario</a:t>
            </a:r>
            <a:endParaRPr lang="en-US" sz="2400" dirty="0"/>
          </a:p>
        </p:txBody>
      </p:sp>
      <p:sp>
        <p:nvSpPr>
          <p:cNvPr id="20" name="Text 17"/>
          <p:cNvSpPr/>
          <p:nvPr/>
        </p:nvSpPr>
        <p:spPr>
          <a:xfrm>
            <a:off x="14964436" y="7363350"/>
            <a:ext cx="5618895" cy="475488"/>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usage + temperature + towing set</a:t>
            </a:r>
            <a:endParaRPr lang="en-US" sz="2800" dirty="0"/>
          </a:p>
        </p:txBody>
      </p:sp>
      <p:sp>
        <p:nvSpPr>
          <p:cNvPr id="21" name="Text 18"/>
          <p:cNvSpPr/>
          <p:nvPr/>
        </p:nvSpPr>
        <p:spPr>
          <a:xfrm>
            <a:off x="13227076" y="8122302"/>
            <a:ext cx="1554480" cy="50292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2400" b="1" dirty="0">
                <a:solidFill>
                  <a:srgbClr val="FFFFFF"/>
                </a:solidFill>
                <a:latin typeface="Arial" pitchFamily="34" charset="0"/>
                <a:ea typeface="Arial" pitchFamily="34" charset="-122"/>
                <a:cs typeface="Arial" pitchFamily="34" charset="-120"/>
              </a:rPr>
              <a:t>hashes</a:t>
            </a:r>
            <a:endParaRPr lang="en-US" sz="2400" dirty="0"/>
          </a:p>
        </p:txBody>
      </p:sp>
      <p:sp>
        <p:nvSpPr>
          <p:cNvPr id="22" name="Text 19"/>
          <p:cNvSpPr/>
          <p:nvPr/>
        </p:nvSpPr>
        <p:spPr>
          <a:xfrm>
            <a:off x="14964436" y="8140590"/>
            <a:ext cx="5618895" cy="475488"/>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tamper-evident output artifacts</a:t>
            </a:r>
            <a:endParaRPr lang="en-US" sz="2800" dirty="0"/>
          </a:p>
        </p:txBody>
      </p:sp>
      <p:sp>
        <p:nvSpPr>
          <p:cNvPr id="23" name="Text 20"/>
          <p:cNvSpPr/>
          <p:nvPr/>
        </p:nvSpPr>
        <p:spPr>
          <a:xfrm>
            <a:off x="13227076" y="8899542"/>
            <a:ext cx="1554480" cy="50292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400" b="1" dirty="0">
                <a:solidFill>
                  <a:srgbClr val="FFFFFF"/>
                </a:solidFill>
                <a:latin typeface="Arial" pitchFamily="34" charset="0"/>
                <a:ea typeface="Arial" pitchFamily="34" charset="-122"/>
                <a:cs typeface="Arial" pitchFamily="34" charset="-120"/>
              </a:rPr>
              <a:t>seal</a:t>
            </a:r>
            <a:endParaRPr lang="en-US" sz="2400" dirty="0"/>
          </a:p>
        </p:txBody>
      </p:sp>
      <p:sp>
        <p:nvSpPr>
          <p:cNvPr id="24" name="Text 21"/>
          <p:cNvSpPr/>
          <p:nvPr/>
        </p:nvSpPr>
        <p:spPr>
          <a:xfrm>
            <a:off x="14964436" y="8917830"/>
            <a:ext cx="5618895" cy="475488"/>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append-only provenance record</a:t>
            </a:r>
            <a:endParaRPr lang="en-US" sz="2800" dirty="0"/>
          </a:p>
        </p:txBody>
      </p:sp>
      <p:grpSp>
        <p:nvGrpSpPr>
          <p:cNvPr id="28" name="Group 27">
            <a:extLst>
              <a:ext uri="{FF2B5EF4-FFF2-40B4-BE49-F238E27FC236}">
                <a16:creationId xmlns:a16="http://schemas.microsoft.com/office/drawing/2014/main" id="{635D0F33-2E40-A6BF-902C-A6AB694FB448}"/>
              </a:ext>
            </a:extLst>
          </p:cNvPr>
          <p:cNvGrpSpPr/>
          <p:nvPr/>
        </p:nvGrpSpPr>
        <p:grpSpPr>
          <a:xfrm>
            <a:off x="12801600" y="10188099"/>
            <a:ext cx="10607040" cy="1371601"/>
            <a:chOff x="12801600" y="10561319"/>
            <a:chExt cx="10607040" cy="1371601"/>
          </a:xfrm>
        </p:grpSpPr>
        <p:sp>
          <p:nvSpPr>
            <p:cNvPr id="25" name="Shape 22"/>
            <p:cNvSpPr/>
            <p:nvPr/>
          </p:nvSpPr>
          <p:spPr>
            <a:xfrm>
              <a:off x="12801600" y="10561319"/>
              <a:ext cx="10607040" cy="1371601"/>
            </a:xfrm>
            <a:prstGeom prst="rect">
              <a:avLst/>
            </a:prstGeom>
            <a:solidFill>
              <a:srgbClr val="E8EBEF"/>
            </a:solidFill>
            <a:ln w="12700">
              <a:solidFill>
                <a:srgbClr val="E8EBEF">
                  <a:alpha val="0"/>
                </a:srgbClr>
              </a:solidFill>
              <a:prstDash val="solid"/>
            </a:ln>
          </p:spPr>
          <p:txBody>
            <a:bodyPr/>
            <a:lstStyle/>
            <a:p>
              <a:endParaRPr lang="en-US" sz="3600"/>
            </a:p>
          </p:txBody>
        </p:sp>
        <p:sp>
          <p:nvSpPr>
            <p:cNvPr id="26" name="Text 23"/>
            <p:cNvSpPr/>
            <p:nvPr/>
          </p:nvSpPr>
          <p:spPr>
            <a:xfrm>
              <a:off x="12915900" y="10764353"/>
              <a:ext cx="10378440" cy="965532"/>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The run record does not copy model data. It captures the exact recipe that produced decision evidence.</a:t>
              </a:r>
              <a:endParaRPr lang="en-US" sz="3200" dirty="0"/>
            </a:p>
          </p:txBody>
        </p:sp>
      </p:grpSp>
      <p:sp>
        <p:nvSpPr>
          <p:cNvPr id="27" name="Slide Number Placeholder 26">
            <a:extLst>
              <a:ext uri="{FF2B5EF4-FFF2-40B4-BE49-F238E27FC236}">
                <a16:creationId xmlns:a16="http://schemas.microsoft.com/office/drawing/2014/main" id="{E4BFF811-84B2-B8D6-C19E-3BD7AFC30A1A}"/>
              </a:ext>
            </a:extLst>
          </p:cNvPr>
          <p:cNvSpPr>
            <a:spLocks noGrp="1"/>
          </p:cNvSpPr>
          <p:nvPr>
            <p:ph type="sldNum" sz="quarter" idx="4"/>
          </p:nvPr>
        </p:nvSpPr>
        <p:spPr/>
        <p:txBody>
          <a:bodyPr/>
          <a:lstStyle/>
          <a:p>
            <a:fld id="{503B8974-F81B-E040-BB67-680FD87146FC}"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785080" cy="1005840"/>
          </a:xfrm>
          <a:prstGeom prst="rect">
            <a:avLst/>
          </a:prstGeom>
          <a:noFill/>
          <a:ln/>
        </p:spPr>
        <p:txBody>
          <a:bodyPr wrap="square" lIns="0" tIns="0" rIns="0" bIns="0" rtlCol="0" anchor="ctr">
            <a:normAutofit/>
          </a:bodyPr>
          <a:lstStyle/>
          <a:p>
            <a:pPr marL="0" indent="0" algn="l">
              <a:buNone/>
            </a:pPr>
            <a:r>
              <a:rPr lang="en-US" sz="4800" b="1" dirty="0">
                <a:solidFill>
                  <a:srgbClr val="111111"/>
                </a:solidFill>
                <a:latin typeface="Arial" pitchFamily="34" charset="0"/>
                <a:ea typeface="Arial" pitchFamily="34" charset="-122"/>
                <a:cs typeface="Arial" pitchFamily="34" charset="-120"/>
              </a:rPr>
              <a:t>Gate walkthroughs are controlled.</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1579840" cy="948233"/>
          </a:xfrm>
          <a:prstGeom prst="rect">
            <a:avLst/>
          </a:prstGeom>
          <a:noFill/>
          <a:ln/>
        </p:spPr>
        <p:txBody>
          <a:bodyPr wrap="square" lIns="0" tIns="0" rIns="0" bIns="0" rtlCol="0" anchor="t">
            <a:normAutofit lnSpcReduction="10000"/>
          </a:bodyPr>
          <a:lstStyle/>
          <a:p>
            <a:pPr marL="0" indent="0" algn="l">
              <a:buNone/>
            </a:pPr>
            <a:r>
              <a:rPr lang="en-US" sz="3200" dirty="0">
                <a:solidFill>
                  <a:srgbClr val="7A7A7A"/>
                </a:solidFill>
                <a:latin typeface="Arial" pitchFamily="34" charset="0"/>
                <a:ea typeface="Arial" pitchFamily="34" charset="-122"/>
                <a:cs typeface="Arial" pitchFamily="34" charset="-120"/>
              </a:rPr>
              <a:t>The case shows DDT blocking an immature transition, instantiating missing work, and recording a conditional commitment with stop rules.</a:t>
            </a:r>
            <a:endParaRPr lang="en-US" sz="3200" dirty="0"/>
          </a:p>
        </p:txBody>
      </p:sp>
      <p:sp>
        <p:nvSpPr>
          <p:cNvPr id="8" name="Text 4"/>
          <p:cNvSpPr/>
          <p:nvPr/>
        </p:nvSpPr>
        <p:spPr>
          <a:xfrm>
            <a:off x="1417320" y="3116275"/>
            <a:ext cx="658368" cy="658368"/>
          </a:xfrm>
          <a:prstGeom prst="ellipse">
            <a:avLst/>
          </a:prstGeom>
          <a:solidFill>
            <a:srgbClr val="0B5D73"/>
          </a:solidFill>
          <a:ln w="12700">
            <a:solidFill>
              <a:srgbClr val="0B5D73"/>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1</a:t>
            </a:r>
            <a:endParaRPr lang="en-US" sz="3200" dirty="0"/>
          </a:p>
        </p:txBody>
      </p:sp>
      <p:sp>
        <p:nvSpPr>
          <p:cNvPr id="9" name="Text 5"/>
          <p:cNvSpPr/>
          <p:nvPr/>
        </p:nvSpPr>
        <p:spPr>
          <a:xfrm>
            <a:off x="2240280" y="3088843"/>
            <a:ext cx="6309360" cy="32004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Decision in analysis</a:t>
            </a:r>
            <a:endParaRPr lang="en-US" sz="3200" dirty="0"/>
          </a:p>
        </p:txBody>
      </p:sp>
      <p:sp>
        <p:nvSpPr>
          <p:cNvPr id="10" name="Text 6"/>
          <p:cNvSpPr/>
          <p:nvPr/>
        </p:nvSpPr>
        <p:spPr>
          <a:xfrm>
            <a:off x="2240280" y="3546043"/>
            <a:ext cx="6309360" cy="50292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A1/A2/A3 option set and evaluation plan exist.</a:t>
            </a:r>
            <a:endParaRPr lang="en-US" sz="2800" dirty="0"/>
          </a:p>
        </p:txBody>
      </p:sp>
      <p:sp>
        <p:nvSpPr>
          <p:cNvPr id="11" name="Text 7"/>
          <p:cNvSpPr/>
          <p:nvPr/>
        </p:nvSpPr>
        <p:spPr>
          <a:xfrm>
            <a:off x="1417320" y="4602175"/>
            <a:ext cx="658368" cy="65836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2</a:t>
            </a:r>
            <a:endParaRPr lang="en-US" sz="3200" dirty="0"/>
          </a:p>
        </p:txBody>
      </p:sp>
      <p:sp>
        <p:nvSpPr>
          <p:cNvPr id="12" name="Text 8"/>
          <p:cNvSpPr/>
          <p:nvPr/>
        </p:nvSpPr>
        <p:spPr>
          <a:xfrm>
            <a:off x="2240280" y="4574743"/>
            <a:ext cx="6309360" cy="32004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Gate fails</a:t>
            </a:r>
            <a:endParaRPr lang="en-US" sz="3200" dirty="0"/>
          </a:p>
        </p:txBody>
      </p:sp>
      <p:sp>
        <p:nvSpPr>
          <p:cNvPr id="13" name="Text 9"/>
          <p:cNvSpPr/>
          <p:nvPr/>
        </p:nvSpPr>
        <p:spPr>
          <a:xfrm>
            <a:off x="2240280" y="5031943"/>
            <a:ext cx="6309360" cy="50292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Premortem bias‑check action is missing reviewed evidence.</a:t>
            </a:r>
            <a:endParaRPr lang="en-US" sz="2800" dirty="0"/>
          </a:p>
        </p:txBody>
      </p:sp>
      <p:sp>
        <p:nvSpPr>
          <p:cNvPr id="14" name="Text 10"/>
          <p:cNvSpPr/>
          <p:nvPr/>
        </p:nvSpPr>
        <p:spPr>
          <a:xfrm>
            <a:off x="1417320" y="6110935"/>
            <a:ext cx="658368" cy="658368"/>
          </a:xfrm>
          <a:prstGeom prst="ellipse">
            <a:avLst/>
          </a:prstGeom>
          <a:solidFill>
            <a:srgbClr val="0B5D73"/>
          </a:solidFill>
          <a:ln w="12700">
            <a:solidFill>
              <a:srgbClr val="0B5D73"/>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3</a:t>
            </a:r>
            <a:endParaRPr lang="en-US" sz="3200" dirty="0"/>
          </a:p>
        </p:txBody>
      </p:sp>
      <p:sp>
        <p:nvSpPr>
          <p:cNvPr id="15" name="Text 11"/>
          <p:cNvSpPr/>
          <p:nvPr/>
        </p:nvSpPr>
        <p:spPr>
          <a:xfrm>
            <a:off x="2240280" y="6083503"/>
            <a:ext cx="6309360" cy="32004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Planner instantiates action</a:t>
            </a:r>
            <a:endParaRPr lang="en-US" sz="3200" dirty="0"/>
          </a:p>
        </p:txBody>
      </p:sp>
      <p:sp>
        <p:nvSpPr>
          <p:cNvPr id="16" name="Text 12"/>
          <p:cNvSpPr/>
          <p:nvPr/>
        </p:nvSpPr>
        <p:spPr>
          <a:xfrm>
            <a:off x="2240280" y="6540703"/>
            <a:ext cx="6309360" cy="50292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Premortem workshop produces failure‑mode evidence.</a:t>
            </a:r>
            <a:endParaRPr lang="en-US" sz="2800" dirty="0"/>
          </a:p>
        </p:txBody>
      </p:sp>
      <p:sp>
        <p:nvSpPr>
          <p:cNvPr id="17" name="Text 13"/>
          <p:cNvSpPr/>
          <p:nvPr/>
        </p:nvSpPr>
        <p:spPr>
          <a:xfrm>
            <a:off x="1417320" y="7619695"/>
            <a:ext cx="658368" cy="658368"/>
          </a:xfrm>
          <a:prstGeom prst="ellipse">
            <a:avLst/>
          </a:prstGeom>
          <a:solidFill>
            <a:srgbClr val="0B5D73"/>
          </a:solidFill>
          <a:ln w="12700">
            <a:solidFill>
              <a:srgbClr val="0B5D73"/>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4</a:t>
            </a:r>
            <a:endParaRPr lang="en-US" sz="3200" dirty="0"/>
          </a:p>
        </p:txBody>
      </p:sp>
      <p:sp>
        <p:nvSpPr>
          <p:cNvPr id="18" name="Text 14"/>
          <p:cNvSpPr/>
          <p:nvPr/>
        </p:nvSpPr>
        <p:spPr>
          <a:xfrm>
            <a:off x="2240280" y="7592263"/>
            <a:ext cx="6309360" cy="32004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Gate passes</a:t>
            </a:r>
            <a:endParaRPr lang="en-US" sz="3200" dirty="0"/>
          </a:p>
        </p:txBody>
      </p:sp>
      <p:sp>
        <p:nvSpPr>
          <p:cNvPr id="19" name="Text 15"/>
          <p:cNvSpPr/>
          <p:nvPr/>
        </p:nvSpPr>
        <p:spPr>
          <a:xfrm>
            <a:off x="2240280" y="8049463"/>
            <a:ext cx="6309360" cy="502920"/>
          </a:xfrm>
          <a:prstGeom prst="rect">
            <a:avLst/>
          </a:prstGeom>
          <a:noFill/>
          <a:ln/>
        </p:spPr>
        <p:txBody>
          <a:bodyPr wrap="square" lIns="0" tIns="0" rIns="0" bIns="0" rtlCol="0" anchor="t">
            <a:noAutofit/>
          </a:bodyPr>
          <a:lstStyle/>
          <a:p>
            <a:pPr marL="0" indent="0" algn="l">
              <a:buNone/>
            </a:pPr>
            <a:r>
              <a:rPr lang="en-US" sz="2800" dirty="0">
                <a:solidFill>
                  <a:srgbClr val="111111"/>
                </a:solidFill>
                <a:latin typeface="Arial" pitchFamily="34" charset="0"/>
                <a:ea typeface="Arial" pitchFamily="34" charset="-122"/>
                <a:cs typeface="Arial" pitchFamily="34" charset="-120"/>
              </a:rPr>
              <a:t>Reviewed evidence and evaluator coverage satisfy policy.</a:t>
            </a:r>
            <a:endParaRPr lang="en-US" sz="2800" dirty="0"/>
          </a:p>
        </p:txBody>
      </p:sp>
      <p:sp>
        <p:nvSpPr>
          <p:cNvPr id="20" name="Text 16"/>
          <p:cNvSpPr/>
          <p:nvPr/>
        </p:nvSpPr>
        <p:spPr>
          <a:xfrm>
            <a:off x="1417320" y="9128455"/>
            <a:ext cx="658368" cy="658368"/>
          </a:xfrm>
          <a:prstGeom prst="ellipse">
            <a:avLst/>
          </a:prstGeom>
          <a:solidFill>
            <a:srgbClr val="F06A2A"/>
          </a:solidFill>
          <a:ln w="12700">
            <a:solidFill>
              <a:srgbClr val="F06A2A"/>
            </a:solidFill>
          </a:ln>
        </p:spPr>
        <p:txBody>
          <a:bodyPr wrap="square" lIns="1524" tIns="1524" rIns="1524" bIns="1524" rtlCol="0" anchor="ctr">
            <a:no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5</a:t>
            </a:r>
            <a:endParaRPr lang="en-US" sz="3200" dirty="0"/>
          </a:p>
        </p:txBody>
      </p:sp>
      <p:sp>
        <p:nvSpPr>
          <p:cNvPr id="21" name="Text 17"/>
          <p:cNvSpPr/>
          <p:nvPr/>
        </p:nvSpPr>
        <p:spPr>
          <a:xfrm>
            <a:off x="2240280" y="9101023"/>
            <a:ext cx="6309360" cy="32004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Commitment is conditional</a:t>
            </a:r>
            <a:endParaRPr lang="en-US" sz="3200" dirty="0"/>
          </a:p>
        </p:txBody>
      </p:sp>
      <p:sp>
        <p:nvSpPr>
          <p:cNvPr id="22" name="Text 18"/>
          <p:cNvSpPr/>
          <p:nvPr/>
        </p:nvSpPr>
        <p:spPr>
          <a:xfrm>
            <a:off x="2240280" y="9558222"/>
            <a:ext cx="6309360" cy="972921"/>
          </a:xfrm>
          <a:prstGeom prst="rect">
            <a:avLst/>
          </a:prstGeom>
          <a:noFill/>
          <a:ln/>
        </p:spPr>
        <p:txBody>
          <a:bodyPr wrap="square" lIns="0" tIns="0" rIns="0" bIns="0" rtlCol="0" anchor="t">
            <a:normAutofit/>
          </a:bodyPr>
          <a:lstStyle/>
          <a:p>
            <a:pPr marL="0" indent="0" algn="l">
              <a:buNone/>
            </a:pPr>
            <a:r>
              <a:rPr lang="en-US" sz="2800" dirty="0">
                <a:solidFill>
                  <a:srgbClr val="111111"/>
                </a:solidFill>
                <a:latin typeface="Arial" pitchFamily="34" charset="0"/>
                <a:ea typeface="Arial" pitchFamily="34" charset="-122"/>
                <a:cs typeface="Arial" pitchFamily="34" charset="-120"/>
              </a:rPr>
              <a:t>NVH/regulatory conditions and stop rules bind downstream work.</a:t>
            </a:r>
            <a:endParaRPr lang="en-US" sz="2800" dirty="0"/>
          </a:p>
        </p:txBody>
      </p:sp>
      <p:sp>
        <p:nvSpPr>
          <p:cNvPr id="23" name="Shape 19"/>
          <p:cNvSpPr/>
          <p:nvPr/>
        </p:nvSpPr>
        <p:spPr>
          <a:xfrm>
            <a:off x="1463040" y="11300155"/>
            <a:ext cx="21305520" cy="1067105"/>
          </a:xfrm>
          <a:prstGeom prst="rect">
            <a:avLst/>
          </a:prstGeom>
          <a:solidFill>
            <a:srgbClr val="F2E4DE"/>
          </a:solidFill>
          <a:ln w="12700">
            <a:solidFill>
              <a:srgbClr val="F2E4DE">
                <a:alpha val="0"/>
              </a:srgbClr>
            </a:solidFill>
            <a:prstDash val="solid"/>
          </a:ln>
        </p:spPr>
        <p:txBody>
          <a:bodyPr/>
          <a:lstStyle/>
          <a:p>
            <a:endParaRPr lang="en-US"/>
          </a:p>
        </p:txBody>
      </p:sp>
      <p:sp>
        <p:nvSpPr>
          <p:cNvPr id="24" name="Text 20"/>
          <p:cNvSpPr/>
          <p:nvPr/>
        </p:nvSpPr>
        <p:spPr>
          <a:xfrm>
            <a:off x="2257035" y="11568075"/>
            <a:ext cx="19717531" cy="570585"/>
          </a:xfrm>
          <a:prstGeom prst="rect">
            <a:avLst/>
          </a:prstGeom>
          <a:noFill/>
          <a:ln/>
        </p:spPr>
        <p:txBody>
          <a:bodyPr wrap="square" lIns="0" tIns="0" rIns="0" bIns="0" rtlCol="0" anchor="t">
            <a:normAutofit/>
          </a:bodyPr>
          <a:lstStyle/>
          <a:p>
            <a:pPr marL="0" indent="0" algn="ctr">
              <a:buNone/>
            </a:pPr>
            <a:r>
              <a:rPr lang="en-US" sz="3200" b="1" dirty="0">
                <a:solidFill>
                  <a:srgbClr val="8F1F24"/>
                </a:solidFill>
                <a:latin typeface="Arial" pitchFamily="34" charset="0"/>
                <a:ea typeface="Arial" pitchFamily="34" charset="-122"/>
                <a:cs typeface="Arial" pitchFamily="34" charset="-120"/>
              </a:rPr>
              <a:t>Conditional approvals become enforceable constraints, not informal to‑do notes.</a:t>
            </a:r>
            <a:endParaRPr lang="en-US" sz="3200" dirty="0"/>
          </a:p>
        </p:txBody>
      </p:sp>
      <p:pic>
        <p:nvPicPr>
          <p:cNvPr id="26" name="Picture 25">
            <a:extLst>
              <a:ext uri="{FF2B5EF4-FFF2-40B4-BE49-F238E27FC236}">
                <a16:creationId xmlns:a16="http://schemas.microsoft.com/office/drawing/2014/main" id="{8C3946A9-A125-728D-FFF5-3BC667ED6CC3}"/>
              </a:ext>
            </a:extLst>
          </p:cNvPr>
          <p:cNvPicPr>
            <a:picLocks noChangeAspect="1"/>
          </p:cNvPicPr>
          <p:nvPr/>
        </p:nvPicPr>
        <p:blipFill>
          <a:blip r:embed="rId3"/>
          <a:stretch>
            <a:fillRect/>
          </a:stretch>
        </p:blipFill>
        <p:spPr>
          <a:xfrm>
            <a:off x="8549640" y="2998303"/>
            <a:ext cx="15386260" cy="6967701"/>
          </a:xfrm>
          <a:prstGeom prst="rect">
            <a:avLst/>
          </a:prstGeom>
        </p:spPr>
      </p:pic>
      <p:sp>
        <p:nvSpPr>
          <p:cNvPr id="28" name="TextBox 27">
            <a:extLst>
              <a:ext uri="{FF2B5EF4-FFF2-40B4-BE49-F238E27FC236}">
                <a16:creationId xmlns:a16="http://schemas.microsoft.com/office/drawing/2014/main" id="{1673CA5E-0692-2CFF-AB26-9CB8225EA1E5}"/>
              </a:ext>
            </a:extLst>
          </p:cNvPr>
          <p:cNvSpPr txBox="1"/>
          <p:nvPr/>
        </p:nvSpPr>
        <p:spPr>
          <a:xfrm>
            <a:off x="10144865" y="10119664"/>
            <a:ext cx="12195810" cy="584775"/>
          </a:xfrm>
          <a:prstGeom prst="rect">
            <a:avLst/>
          </a:prstGeom>
          <a:noFill/>
        </p:spPr>
        <p:txBody>
          <a:bodyPr wrap="square">
            <a:spAutoFit/>
          </a:bodyPr>
          <a:lstStyle/>
          <a:p>
            <a:pPr algn="ctr"/>
            <a:r>
              <a:rPr lang="en-US" sz="3200" dirty="0">
                <a:solidFill>
                  <a:schemeClr val="tx1">
                    <a:lumMod val="50000"/>
                    <a:lumOff val="50000"/>
                  </a:schemeClr>
                </a:solidFill>
              </a:rPr>
              <a:t>BEV Range Extension Concept Decision Instantiation</a:t>
            </a:r>
            <a:endParaRPr lang="en-US" sz="3200" dirty="0"/>
          </a:p>
        </p:txBody>
      </p:sp>
      <p:sp>
        <p:nvSpPr>
          <p:cNvPr id="7" name="Slide Number Placeholder 6">
            <a:extLst>
              <a:ext uri="{FF2B5EF4-FFF2-40B4-BE49-F238E27FC236}">
                <a16:creationId xmlns:a16="http://schemas.microsoft.com/office/drawing/2014/main" id="{66B3D423-324A-3539-044B-D1287209F6CE}"/>
              </a:ext>
            </a:extLst>
          </p:cNvPr>
          <p:cNvSpPr>
            <a:spLocks noGrp="1"/>
          </p:cNvSpPr>
          <p:nvPr>
            <p:ph type="sldNum" sz="quarter" idx="4"/>
          </p:nvPr>
        </p:nvSpPr>
        <p:spPr/>
        <p:txBody>
          <a:bodyPr/>
          <a:lstStyle/>
          <a:p>
            <a:fld id="{503B8974-F81B-E040-BB67-680FD87146FC}"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5361920" cy="1005840"/>
          </a:xfrm>
          <a:prstGeom prst="rect">
            <a:avLst/>
          </a:prstGeom>
          <a:noFill/>
          <a:ln/>
        </p:spPr>
        <p:txBody>
          <a:bodyPr wrap="square" lIns="0" tIns="0" rIns="0" bIns="0" rtlCol="0" anchor="ctr">
            <a:normAutofit/>
          </a:bodyPr>
          <a:lstStyle/>
          <a:p>
            <a:pPr marL="0" indent="0" algn="l">
              <a:buNone/>
            </a:pPr>
            <a:r>
              <a:rPr lang="en-US" sz="4800" b="1" dirty="0">
                <a:solidFill>
                  <a:srgbClr val="111111"/>
                </a:solidFill>
                <a:latin typeface="Arial" pitchFamily="34" charset="0"/>
                <a:ea typeface="Arial" pitchFamily="34" charset="-122"/>
                <a:cs typeface="Arial" pitchFamily="34" charset="-120"/>
              </a:rPr>
              <a:t>What becomes queryable after DDT.</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0848320" cy="1097281"/>
          </a:xfrm>
          <a:prstGeom prst="rect">
            <a:avLst/>
          </a:prstGeom>
          <a:noFill/>
          <a:ln/>
        </p:spPr>
        <p:txBody>
          <a:bodyPr wrap="square" lIns="0" tIns="0" rIns="0" bIns="0" rtlCol="0" anchor="t">
            <a:normAutofit/>
          </a:bodyPr>
          <a:lstStyle/>
          <a:p>
            <a:pPr marL="0" indent="0" algn="l">
              <a:buNone/>
            </a:pPr>
            <a:r>
              <a:rPr lang="en-US" sz="3200" dirty="0">
                <a:solidFill>
                  <a:srgbClr val="7A7A7A"/>
                </a:solidFill>
                <a:latin typeface="Arial" pitchFamily="34" charset="0"/>
                <a:ea typeface="Arial" pitchFamily="34" charset="-122"/>
                <a:cs typeface="Arial" pitchFamily="34" charset="-120"/>
              </a:rPr>
              <a:t>The practical value is not the graph itself; it is the audit, governance, and learning questions the graph can answer months later.</a:t>
            </a:r>
            <a:endParaRPr lang="en-US" sz="3200" dirty="0"/>
          </a:p>
        </p:txBody>
      </p:sp>
      <p:sp>
        <p:nvSpPr>
          <p:cNvPr id="7" name="Text 4"/>
          <p:cNvSpPr/>
          <p:nvPr/>
        </p:nvSpPr>
        <p:spPr>
          <a:xfrm>
            <a:off x="1691640" y="5074920"/>
            <a:ext cx="3840480" cy="2834640"/>
          </a:xfrm>
          <a:prstGeom prst="hexagon">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4400" b="1" dirty="0">
                <a:solidFill>
                  <a:srgbClr val="FFFFFF"/>
                </a:solidFill>
                <a:latin typeface="Arial" pitchFamily="34" charset="0"/>
                <a:ea typeface="Arial" pitchFamily="34" charset="-122"/>
                <a:cs typeface="Arial" pitchFamily="34" charset="-120"/>
              </a:rPr>
              <a:t>Decision</a:t>
            </a:r>
            <a:endParaRPr lang="en-US" sz="4400" dirty="0"/>
          </a:p>
          <a:p>
            <a:pPr marL="0" indent="0" algn="ctr">
              <a:buNone/>
            </a:pPr>
            <a:r>
              <a:rPr lang="en-US" sz="4400" b="1" dirty="0">
                <a:solidFill>
                  <a:srgbClr val="FFFFFF"/>
                </a:solidFill>
                <a:latin typeface="Arial" pitchFamily="34" charset="0"/>
                <a:ea typeface="Arial" pitchFamily="34" charset="-122"/>
                <a:cs typeface="Arial" pitchFamily="34" charset="-120"/>
              </a:rPr>
              <a:t>Audit</a:t>
            </a:r>
            <a:endParaRPr lang="en-US" sz="4400" dirty="0"/>
          </a:p>
          <a:p>
            <a:pPr marL="0" indent="0" algn="ctr">
              <a:buNone/>
            </a:pPr>
            <a:r>
              <a:rPr lang="en-US" sz="4400" b="1" dirty="0">
                <a:solidFill>
                  <a:srgbClr val="FFFFFF"/>
                </a:solidFill>
                <a:latin typeface="Arial" pitchFamily="34" charset="0"/>
                <a:ea typeface="Arial" pitchFamily="34" charset="-122"/>
                <a:cs typeface="Arial" pitchFamily="34" charset="-120"/>
              </a:rPr>
              <a:t>Queries</a:t>
            </a:r>
            <a:endParaRPr lang="en-US" sz="4400" dirty="0"/>
          </a:p>
        </p:txBody>
      </p:sp>
      <p:sp>
        <p:nvSpPr>
          <p:cNvPr id="8" name="Shape 5"/>
          <p:cNvSpPr/>
          <p:nvPr/>
        </p:nvSpPr>
        <p:spPr>
          <a:xfrm>
            <a:off x="18806160" y="4213554"/>
            <a:ext cx="1303189" cy="655625"/>
          </a:xfrm>
          <a:prstGeom prst="line">
            <a:avLst/>
          </a:prstGeom>
          <a:solidFill>
            <a:srgbClr val="FFFFFF">
              <a:alpha val="0"/>
            </a:srgbClr>
          </a:solidFill>
          <a:ln w="31750">
            <a:solidFill>
              <a:srgbClr val="A3ABB2"/>
            </a:solidFill>
            <a:prstDash val="solid"/>
            <a:headEnd type="none"/>
            <a:tailEnd type="triangle" w="lg" len="lg"/>
          </a:ln>
        </p:spPr>
        <p:txBody>
          <a:bodyPr/>
          <a:lstStyle/>
          <a:p>
            <a:endParaRPr lang="en-US" sz="4000"/>
          </a:p>
        </p:txBody>
      </p:sp>
      <p:sp>
        <p:nvSpPr>
          <p:cNvPr id="9" name="Shape 6"/>
          <p:cNvSpPr/>
          <p:nvPr/>
        </p:nvSpPr>
        <p:spPr>
          <a:xfrm flipH="1">
            <a:off x="20215690" y="5118810"/>
            <a:ext cx="1082377" cy="1114655"/>
          </a:xfrm>
          <a:prstGeom prst="line">
            <a:avLst/>
          </a:prstGeom>
          <a:solidFill>
            <a:srgbClr val="FFFFFF">
              <a:alpha val="0"/>
            </a:srgbClr>
          </a:solidFill>
          <a:ln w="31750">
            <a:solidFill>
              <a:srgbClr val="A3ABB2"/>
            </a:solidFill>
            <a:prstDash val="solid"/>
            <a:headEnd type="none"/>
            <a:tailEnd type="triangle" w="lg" len="lg"/>
          </a:ln>
        </p:spPr>
        <p:txBody>
          <a:bodyPr/>
          <a:lstStyle/>
          <a:p>
            <a:endParaRPr lang="en-US" sz="4000"/>
          </a:p>
        </p:txBody>
      </p:sp>
      <p:sp>
        <p:nvSpPr>
          <p:cNvPr id="10" name="Shape 7"/>
          <p:cNvSpPr/>
          <p:nvPr/>
        </p:nvSpPr>
        <p:spPr>
          <a:xfrm>
            <a:off x="18806160" y="6540702"/>
            <a:ext cx="1211750" cy="1155803"/>
          </a:xfrm>
          <a:prstGeom prst="line">
            <a:avLst/>
          </a:prstGeom>
          <a:solidFill>
            <a:srgbClr val="FFFFFF">
              <a:alpha val="0"/>
            </a:srgbClr>
          </a:solidFill>
          <a:ln w="31750">
            <a:solidFill>
              <a:srgbClr val="A3ABB2"/>
            </a:solidFill>
            <a:prstDash val="solid"/>
            <a:headEnd type="none"/>
            <a:tailEnd type="triangle" w="lg" len="lg"/>
          </a:ln>
        </p:spPr>
        <p:txBody>
          <a:bodyPr/>
          <a:lstStyle/>
          <a:p>
            <a:endParaRPr lang="en-US" sz="4000"/>
          </a:p>
        </p:txBody>
      </p:sp>
      <p:sp>
        <p:nvSpPr>
          <p:cNvPr id="11" name="Shape 8"/>
          <p:cNvSpPr/>
          <p:nvPr/>
        </p:nvSpPr>
        <p:spPr>
          <a:xfrm flipH="1">
            <a:off x="20215690" y="7967166"/>
            <a:ext cx="1086782" cy="1199695"/>
          </a:xfrm>
          <a:prstGeom prst="line">
            <a:avLst/>
          </a:prstGeom>
          <a:solidFill>
            <a:srgbClr val="FFFFFF">
              <a:alpha val="0"/>
            </a:srgbClr>
          </a:solidFill>
          <a:ln w="31750">
            <a:solidFill>
              <a:srgbClr val="A3ABB2"/>
            </a:solidFill>
            <a:prstDash val="solid"/>
            <a:headEnd type="none"/>
            <a:tailEnd type="triangle" w="lg" len="lg"/>
          </a:ln>
        </p:spPr>
        <p:txBody>
          <a:bodyPr/>
          <a:lstStyle/>
          <a:p>
            <a:endParaRPr lang="en-US" sz="4000"/>
          </a:p>
        </p:txBody>
      </p:sp>
      <p:sp>
        <p:nvSpPr>
          <p:cNvPr id="12" name="Text 9"/>
          <p:cNvSpPr/>
          <p:nvPr/>
        </p:nvSpPr>
        <p:spPr>
          <a:xfrm>
            <a:off x="17754600" y="3482035"/>
            <a:ext cx="2255520" cy="73152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Evidence</a:t>
            </a:r>
            <a:endParaRPr lang="en-US" sz="2800" dirty="0"/>
          </a:p>
        </p:txBody>
      </p:sp>
      <p:sp>
        <p:nvSpPr>
          <p:cNvPr id="13" name="Text 10"/>
          <p:cNvSpPr/>
          <p:nvPr/>
        </p:nvSpPr>
        <p:spPr>
          <a:xfrm>
            <a:off x="20132040" y="4442155"/>
            <a:ext cx="2255520" cy="731520"/>
          </a:xfrm>
          <a:prstGeom prst="roundRect">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Run</a:t>
            </a:r>
            <a:endParaRPr lang="en-US" sz="2800" dirty="0"/>
          </a:p>
        </p:txBody>
      </p:sp>
      <p:sp>
        <p:nvSpPr>
          <p:cNvPr id="14" name="Text 11"/>
          <p:cNvSpPr/>
          <p:nvPr/>
        </p:nvSpPr>
        <p:spPr>
          <a:xfrm>
            <a:off x="17937480" y="5859475"/>
            <a:ext cx="2255520" cy="731520"/>
          </a:xfrm>
          <a:prstGeom prst="roundRect">
            <a:avLst/>
          </a:prstGeom>
          <a:solidFill>
            <a:srgbClr val="F06A2A"/>
          </a:solidFill>
          <a:ln w="12700">
            <a:solidFill>
              <a:srgbClr val="F06A2A"/>
            </a:solidFill>
          </a:ln>
        </p:spPr>
        <p:txBody>
          <a:bodyPr wrap="square" lIns="1524" tIns="1524" rIns="1524" bIns="1524" rtlCol="0" anchor="ctr">
            <a:no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Commitment</a:t>
            </a:r>
            <a:endParaRPr lang="en-US" sz="2800" dirty="0"/>
          </a:p>
        </p:txBody>
      </p:sp>
      <p:sp>
        <p:nvSpPr>
          <p:cNvPr id="15" name="Text 12"/>
          <p:cNvSpPr/>
          <p:nvPr/>
        </p:nvSpPr>
        <p:spPr>
          <a:xfrm>
            <a:off x="20040600" y="7276795"/>
            <a:ext cx="2255520" cy="731520"/>
          </a:xfrm>
          <a:prstGeom prst="roundRect">
            <a:avLst/>
          </a:prstGeom>
          <a:solidFill>
            <a:srgbClr val="073B4C"/>
          </a:solidFill>
          <a:ln w="12700">
            <a:solidFill>
              <a:srgbClr val="073B4C"/>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Action</a:t>
            </a:r>
            <a:endParaRPr lang="en-US" sz="2800" dirty="0"/>
          </a:p>
        </p:txBody>
      </p:sp>
      <p:sp>
        <p:nvSpPr>
          <p:cNvPr id="16" name="Text 13"/>
          <p:cNvSpPr/>
          <p:nvPr/>
        </p:nvSpPr>
        <p:spPr>
          <a:xfrm>
            <a:off x="17937480" y="8785555"/>
            <a:ext cx="2255520" cy="731520"/>
          </a:xfrm>
          <a:prstGeom prst="roundRect">
            <a:avLst/>
          </a:prstGeom>
          <a:solidFill>
            <a:srgbClr val="4F9B50"/>
          </a:solidFill>
          <a:ln w="12700">
            <a:solidFill>
              <a:srgbClr val="4F9B50"/>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Outcome</a:t>
            </a:r>
            <a:endParaRPr lang="en-US" sz="2800" dirty="0"/>
          </a:p>
        </p:txBody>
      </p:sp>
      <p:sp>
        <p:nvSpPr>
          <p:cNvPr id="18" name="Text 15"/>
          <p:cNvSpPr/>
          <p:nvPr/>
        </p:nvSpPr>
        <p:spPr>
          <a:xfrm>
            <a:off x="6251608" y="3799332"/>
            <a:ext cx="10481912" cy="347472"/>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Which dataset and evaluator version justified A1?</a:t>
            </a:r>
            <a:endParaRPr lang="en-US" sz="3200" dirty="0"/>
          </a:p>
        </p:txBody>
      </p:sp>
      <p:sp>
        <p:nvSpPr>
          <p:cNvPr id="20" name="Text 17"/>
          <p:cNvSpPr/>
          <p:nvPr/>
        </p:nvSpPr>
        <p:spPr>
          <a:xfrm>
            <a:off x="6251608" y="5033772"/>
            <a:ext cx="10481912" cy="347472"/>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Which assumptions were valid at commitment time?</a:t>
            </a:r>
            <a:endParaRPr lang="en-US" sz="3200" dirty="0"/>
          </a:p>
        </p:txBody>
      </p:sp>
      <p:sp>
        <p:nvSpPr>
          <p:cNvPr id="22" name="Text 19"/>
          <p:cNvSpPr/>
          <p:nvPr/>
        </p:nvSpPr>
        <p:spPr>
          <a:xfrm>
            <a:off x="6251608" y="6268212"/>
            <a:ext cx="10481912" cy="347472"/>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Were required bias checks reviewed before approval?</a:t>
            </a:r>
            <a:endParaRPr lang="en-US" sz="3200" dirty="0"/>
          </a:p>
        </p:txBody>
      </p:sp>
      <p:sp>
        <p:nvSpPr>
          <p:cNvPr id="24" name="Text 21"/>
          <p:cNvSpPr/>
          <p:nvPr/>
        </p:nvSpPr>
        <p:spPr>
          <a:xfrm>
            <a:off x="6251608" y="7502652"/>
            <a:ext cx="10481912" cy="347472"/>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Which conditions can void the commitment?</a:t>
            </a:r>
            <a:endParaRPr lang="en-US" sz="3200" dirty="0"/>
          </a:p>
        </p:txBody>
      </p:sp>
      <p:sp>
        <p:nvSpPr>
          <p:cNvPr id="26" name="Text 23"/>
          <p:cNvSpPr/>
          <p:nvPr/>
        </p:nvSpPr>
        <p:spPr>
          <a:xfrm>
            <a:off x="6251608" y="8737092"/>
            <a:ext cx="10481912" cy="347472"/>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What outcomes fed the learning loop for reuse?</a:t>
            </a:r>
            <a:endParaRPr lang="en-US" sz="3200" dirty="0"/>
          </a:p>
        </p:txBody>
      </p:sp>
      <p:sp>
        <p:nvSpPr>
          <p:cNvPr id="27" name="Shape 24"/>
          <p:cNvSpPr/>
          <p:nvPr/>
        </p:nvSpPr>
        <p:spPr>
          <a:xfrm>
            <a:off x="2926080" y="10584181"/>
            <a:ext cx="18562320" cy="1303019"/>
          </a:xfrm>
          <a:prstGeom prst="rect">
            <a:avLst/>
          </a:prstGeom>
          <a:solidFill>
            <a:srgbClr val="E8EBEF"/>
          </a:solidFill>
          <a:ln w="12700">
            <a:solidFill>
              <a:srgbClr val="E8EBEF">
                <a:alpha val="0"/>
              </a:srgbClr>
            </a:solidFill>
            <a:prstDash val="solid"/>
          </a:ln>
        </p:spPr>
        <p:txBody>
          <a:bodyPr/>
          <a:lstStyle/>
          <a:p>
            <a:endParaRPr lang="en-US" sz="4000"/>
          </a:p>
        </p:txBody>
      </p:sp>
      <p:sp>
        <p:nvSpPr>
          <p:cNvPr id="28" name="Text 25"/>
          <p:cNvSpPr/>
          <p:nvPr/>
        </p:nvSpPr>
        <p:spPr>
          <a:xfrm>
            <a:off x="3246120" y="10820095"/>
            <a:ext cx="17922240" cy="1067105"/>
          </a:xfrm>
          <a:prstGeom prst="rect">
            <a:avLst/>
          </a:prstGeom>
          <a:noFill/>
          <a:ln/>
        </p:spPr>
        <p:txBody>
          <a:bodyPr wrap="square" lIns="0" tIns="0" rIns="0" bIns="0" rtlCol="0" anchor="t">
            <a:normAutofit lnSpcReduction="10000"/>
          </a:bodyPr>
          <a:lstStyle/>
          <a:p>
            <a:pPr marL="0" indent="0" algn="ctr">
              <a:buNone/>
            </a:pPr>
            <a:r>
              <a:rPr lang="en-US" sz="3600" b="1" dirty="0">
                <a:solidFill>
                  <a:srgbClr val="8F1F24"/>
                </a:solidFill>
                <a:latin typeface="Arial" pitchFamily="34" charset="0"/>
                <a:ea typeface="Arial" pitchFamily="34" charset="-122"/>
                <a:cs typeface="Arial" pitchFamily="34" charset="-120"/>
              </a:rPr>
              <a:t>These questions are expensive when rationale is narrative; they are ordinary graph queries when DDT is the decision system of record.</a:t>
            </a:r>
            <a:endParaRPr lang="en-US" sz="3600" dirty="0"/>
          </a:p>
        </p:txBody>
      </p:sp>
      <p:sp>
        <p:nvSpPr>
          <p:cNvPr id="29" name="Slide Number Placeholder 28">
            <a:extLst>
              <a:ext uri="{FF2B5EF4-FFF2-40B4-BE49-F238E27FC236}">
                <a16:creationId xmlns:a16="http://schemas.microsoft.com/office/drawing/2014/main" id="{12D902A8-4E50-7941-94C5-BE73E5F77426}"/>
              </a:ext>
            </a:extLst>
          </p:cNvPr>
          <p:cNvSpPr>
            <a:spLocks noGrp="1"/>
          </p:cNvSpPr>
          <p:nvPr>
            <p:ph type="sldNum" sz="quarter" idx="4"/>
          </p:nvPr>
        </p:nvSpPr>
        <p:spPr/>
        <p:txBody>
          <a:bodyPr/>
          <a:lstStyle/>
          <a:p>
            <a:fld id="{503B8974-F81B-E040-BB67-680FD87146FC}"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953616"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Adoption Path: Govern without rebuilding every tool.</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0848320" cy="457200"/>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The schema can be introduced incrementally as a decision system of record layered over current MBSE, PLM, simulation, and document workflows.</a:t>
            </a:r>
            <a:endParaRPr lang="en-US" sz="3200" dirty="0"/>
          </a:p>
        </p:txBody>
      </p:sp>
      <p:sp>
        <p:nvSpPr>
          <p:cNvPr id="7" name="Shape 4"/>
          <p:cNvSpPr/>
          <p:nvPr/>
        </p:nvSpPr>
        <p:spPr>
          <a:xfrm>
            <a:off x="3840480" y="4713164"/>
            <a:ext cx="17893553" cy="0"/>
          </a:xfrm>
          <a:prstGeom prst="line">
            <a:avLst/>
          </a:prstGeom>
          <a:solidFill>
            <a:srgbClr val="FFFFFF">
              <a:alpha val="0"/>
            </a:srgbClr>
          </a:solidFill>
          <a:ln w="76200">
            <a:solidFill>
              <a:srgbClr val="B0292E"/>
            </a:solidFill>
            <a:prstDash val="solid"/>
            <a:headEnd type="none"/>
            <a:tailEnd type="triangle" w="lg" len="lg"/>
          </a:ln>
        </p:spPr>
        <p:txBody>
          <a:bodyPr/>
          <a:lstStyle/>
          <a:p>
            <a:endParaRPr lang="en-US" sz="3200"/>
          </a:p>
        </p:txBody>
      </p:sp>
      <p:sp>
        <p:nvSpPr>
          <p:cNvPr id="8" name="Text 5"/>
          <p:cNvSpPr/>
          <p:nvPr/>
        </p:nvSpPr>
        <p:spPr>
          <a:xfrm>
            <a:off x="3291840" y="4210244"/>
            <a:ext cx="960120" cy="960120"/>
          </a:xfrm>
          <a:prstGeom prst="ellipse">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1</a:t>
            </a:r>
            <a:endParaRPr lang="en-US" sz="3600" dirty="0"/>
          </a:p>
        </p:txBody>
      </p:sp>
      <p:sp>
        <p:nvSpPr>
          <p:cNvPr id="9" name="Text 6"/>
          <p:cNvSpPr/>
          <p:nvPr/>
        </p:nvSpPr>
        <p:spPr>
          <a:xfrm>
            <a:off x="2194560" y="5398964"/>
            <a:ext cx="3200400" cy="822960"/>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Charter</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decision classes</a:t>
            </a:r>
            <a:endParaRPr lang="en-US" sz="3200" dirty="0"/>
          </a:p>
        </p:txBody>
      </p:sp>
      <p:sp>
        <p:nvSpPr>
          <p:cNvPr id="10" name="Text 7"/>
          <p:cNvSpPr/>
          <p:nvPr/>
        </p:nvSpPr>
        <p:spPr>
          <a:xfrm>
            <a:off x="1783080" y="7203555"/>
            <a:ext cx="4023360" cy="1005840"/>
          </a:xfrm>
          <a:prstGeom prst="rect">
            <a:avLst/>
          </a:prstGeom>
          <a:noFill/>
          <a:ln/>
        </p:spPr>
        <p:txBody>
          <a:bodyPr wrap="square" lIns="0" tIns="0" rIns="0" bIns="0" rtlCol="0" anchor="t">
            <a:noAutofit/>
          </a:bodyPr>
          <a:lstStyle/>
          <a:p>
            <a:pPr marL="0" indent="0" algn="ctr">
              <a:buNone/>
            </a:pPr>
            <a:r>
              <a:rPr lang="en-US" sz="2800" dirty="0">
                <a:solidFill>
                  <a:srgbClr val="111111"/>
                </a:solidFill>
                <a:latin typeface="Arial" pitchFamily="34" charset="0"/>
                <a:ea typeface="Arial" pitchFamily="34" charset="-122"/>
                <a:cs typeface="Arial" pitchFamily="34" charset="-120"/>
              </a:rPr>
              <a:t>Define lifecycle states, authority, readiness policy, bias checks.</a:t>
            </a:r>
            <a:endParaRPr lang="en-US" sz="2800" dirty="0"/>
          </a:p>
        </p:txBody>
      </p:sp>
      <p:sp>
        <p:nvSpPr>
          <p:cNvPr id="11" name="Text 8"/>
          <p:cNvSpPr/>
          <p:nvPr/>
        </p:nvSpPr>
        <p:spPr>
          <a:xfrm>
            <a:off x="8412480" y="4210244"/>
            <a:ext cx="960120" cy="960120"/>
          </a:xfrm>
          <a:prstGeom prst="ellipse">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2</a:t>
            </a:r>
            <a:endParaRPr lang="en-US" sz="3600" dirty="0"/>
          </a:p>
        </p:txBody>
      </p:sp>
      <p:sp>
        <p:nvSpPr>
          <p:cNvPr id="12" name="Text 9"/>
          <p:cNvSpPr/>
          <p:nvPr/>
        </p:nvSpPr>
        <p:spPr>
          <a:xfrm>
            <a:off x="7315200" y="5398964"/>
            <a:ext cx="3200400" cy="822960"/>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Build registries</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 adapters</a:t>
            </a:r>
            <a:endParaRPr lang="en-US" sz="3200" dirty="0"/>
          </a:p>
        </p:txBody>
      </p:sp>
      <p:sp>
        <p:nvSpPr>
          <p:cNvPr id="13" name="Text 10"/>
          <p:cNvSpPr/>
          <p:nvPr/>
        </p:nvSpPr>
        <p:spPr>
          <a:xfrm>
            <a:off x="6903720" y="7203555"/>
            <a:ext cx="4023360" cy="1005840"/>
          </a:xfrm>
          <a:prstGeom prst="rect">
            <a:avLst/>
          </a:prstGeom>
          <a:noFill/>
          <a:ln/>
        </p:spPr>
        <p:txBody>
          <a:bodyPr wrap="square" lIns="0" tIns="0" rIns="0" bIns="0" rtlCol="0" anchor="t">
            <a:noAutofit/>
          </a:bodyPr>
          <a:lstStyle/>
          <a:p>
            <a:pPr marL="0" indent="0" algn="ctr">
              <a:buNone/>
            </a:pPr>
            <a:r>
              <a:rPr lang="en-US" sz="2800" dirty="0">
                <a:solidFill>
                  <a:srgbClr val="111111"/>
                </a:solidFill>
                <a:latin typeface="Arial" pitchFamily="34" charset="0"/>
                <a:ea typeface="Arial" pitchFamily="34" charset="-122"/>
                <a:cs typeface="Arial" pitchFamily="34" charset="-120"/>
              </a:rPr>
              <a:t>Version objectives, metrics, evaluators, and connect native tools.</a:t>
            </a:r>
            <a:endParaRPr lang="en-US" sz="2800" dirty="0"/>
          </a:p>
        </p:txBody>
      </p:sp>
      <p:sp>
        <p:nvSpPr>
          <p:cNvPr id="14" name="Text 11"/>
          <p:cNvSpPr/>
          <p:nvPr/>
        </p:nvSpPr>
        <p:spPr>
          <a:xfrm>
            <a:off x="13533120" y="4210244"/>
            <a:ext cx="960120" cy="960120"/>
          </a:xfrm>
          <a:prstGeom prst="ellipse">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3</a:t>
            </a:r>
            <a:endParaRPr lang="en-US" sz="3600" dirty="0"/>
          </a:p>
        </p:txBody>
      </p:sp>
      <p:sp>
        <p:nvSpPr>
          <p:cNvPr id="15" name="Text 12"/>
          <p:cNvSpPr/>
          <p:nvPr/>
        </p:nvSpPr>
        <p:spPr>
          <a:xfrm>
            <a:off x="12435840" y="5398964"/>
            <a:ext cx="3200400" cy="822960"/>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Ingest legacy</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rationale</a:t>
            </a:r>
            <a:endParaRPr lang="en-US" sz="3200" dirty="0"/>
          </a:p>
        </p:txBody>
      </p:sp>
      <p:sp>
        <p:nvSpPr>
          <p:cNvPr id="16" name="Text 13"/>
          <p:cNvSpPr/>
          <p:nvPr/>
        </p:nvSpPr>
        <p:spPr>
          <a:xfrm>
            <a:off x="12024360" y="7203555"/>
            <a:ext cx="4023360" cy="1005840"/>
          </a:xfrm>
          <a:prstGeom prst="rect">
            <a:avLst/>
          </a:prstGeom>
          <a:noFill/>
          <a:ln/>
        </p:spPr>
        <p:txBody>
          <a:bodyPr wrap="square" lIns="0" tIns="0" rIns="0" bIns="0" rtlCol="0" anchor="t">
            <a:noAutofit/>
          </a:bodyPr>
          <a:lstStyle/>
          <a:p>
            <a:pPr marL="0" indent="0" algn="ctr">
              <a:buNone/>
            </a:pPr>
            <a:r>
              <a:rPr lang="en-US" sz="2800" dirty="0">
                <a:solidFill>
                  <a:srgbClr val="111111"/>
                </a:solidFill>
                <a:latin typeface="Arial" pitchFamily="34" charset="0"/>
                <a:ea typeface="Arial" pitchFamily="34" charset="-122"/>
                <a:cs typeface="Arial" pitchFamily="34" charset="-120"/>
              </a:rPr>
              <a:t>Import slides/minutes/reports with source provenance and human acceptance.</a:t>
            </a:r>
            <a:endParaRPr lang="en-US" sz="2800" dirty="0"/>
          </a:p>
        </p:txBody>
      </p:sp>
      <p:sp>
        <p:nvSpPr>
          <p:cNvPr id="17" name="Text 14"/>
          <p:cNvSpPr/>
          <p:nvPr/>
        </p:nvSpPr>
        <p:spPr>
          <a:xfrm>
            <a:off x="18653760" y="4210244"/>
            <a:ext cx="960120" cy="960120"/>
          </a:xfrm>
          <a:prstGeom prst="ellipse">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4</a:t>
            </a:r>
            <a:endParaRPr lang="en-US" sz="3600" dirty="0"/>
          </a:p>
        </p:txBody>
      </p:sp>
      <p:sp>
        <p:nvSpPr>
          <p:cNvPr id="18" name="Text 15"/>
          <p:cNvSpPr/>
          <p:nvPr/>
        </p:nvSpPr>
        <p:spPr>
          <a:xfrm>
            <a:off x="17556480" y="5398964"/>
            <a:ext cx="3200400" cy="822960"/>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Enforce gates</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 capture outcomes</a:t>
            </a:r>
            <a:endParaRPr lang="en-US" sz="3200" dirty="0"/>
          </a:p>
        </p:txBody>
      </p:sp>
      <p:sp>
        <p:nvSpPr>
          <p:cNvPr id="19" name="Text 16"/>
          <p:cNvSpPr/>
          <p:nvPr/>
        </p:nvSpPr>
        <p:spPr>
          <a:xfrm>
            <a:off x="17145000" y="7203555"/>
            <a:ext cx="4023360" cy="1005840"/>
          </a:xfrm>
          <a:prstGeom prst="rect">
            <a:avLst/>
          </a:prstGeom>
          <a:noFill/>
          <a:ln/>
        </p:spPr>
        <p:txBody>
          <a:bodyPr wrap="square" lIns="0" tIns="0" rIns="0" bIns="0" rtlCol="0" anchor="t">
            <a:noAutofit/>
          </a:bodyPr>
          <a:lstStyle/>
          <a:p>
            <a:pPr marL="0" indent="0" algn="ctr">
              <a:buNone/>
            </a:pPr>
            <a:r>
              <a:rPr lang="en-US" sz="2800" dirty="0">
                <a:solidFill>
                  <a:srgbClr val="111111"/>
                </a:solidFill>
                <a:latin typeface="Arial" pitchFamily="34" charset="0"/>
                <a:ea typeface="Arial" pitchFamily="34" charset="-122"/>
                <a:cs typeface="Arial" pitchFamily="34" charset="-120"/>
              </a:rPr>
              <a:t>Block premature transitions and feed realized results back into reuse.</a:t>
            </a:r>
            <a:endParaRPr lang="en-US" sz="2800" dirty="0"/>
          </a:p>
        </p:txBody>
      </p:sp>
      <p:sp>
        <p:nvSpPr>
          <p:cNvPr id="20" name="Shape 17"/>
          <p:cNvSpPr/>
          <p:nvPr/>
        </p:nvSpPr>
        <p:spPr>
          <a:xfrm>
            <a:off x="2743200" y="9921239"/>
            <a:ext cx="18928080" cy="1651877"/>
          </a:xfrm>
          <a:prstGeom prst="rect">
            <a:avLst/>
          </a:prstGeom>
          <a:solidFill>
            <a:srgbClr val="E8EBEF"/>
          </a:solidFill>
          <a:ln w="12700">
            <a:solidFill>
              <a:srgbClr val="E8EBEF">
                <a:alpha val="0"/>
              </a:srgbClr>
            </a:solidFill>
            <a:prstDash val="solid"/>
          </a:ln>
        </p:spPr>
        <p:txBody>
          <a:bodyPr/>
          <a:lstStyle/>
          <a:p>
            <a:endParaRPr lang="en-US" sz="3200"/>
          </a:p>
        </p:txBody>
      </p:sp>
      <p:sp>
        <p:nvSpPr>
          <p:cNvPr id="21" name="Text 18"/>
          <p:cNvSpPr/>
          <p:nvPr/>
        </p:nvSpPr>
        <p:spPr>
          <a:xfrm>
            <a:off x="3063240" y="10241280"/>
            <a:ext cx="18288000" cy="914400"/>
          </a:xfrm>
          <a:prstGeom prst="rect">
            <a:avLst/>
          </a:prstGeom>
          <a:noFill/>
          <a:ln/>
        </p:spPr>
        <p:txBody>
          <a:bodyPr wrap="square" lIns="0" tIns="0" rIns="0" bIns="0" rtlCol="0" anchor="t">
            <a:noAutofit/>
          </a:bodyPr>
          <a:lstStyle/>
          <a:p>
            <a:pPr marL="0" indent="0" algn="ctr">
              <a:buNone/>
            </a:pPr>
            <a:r>
              <a:rPr lang="en-US" sz="3600" b="1" dirty="0">
                <a:solidFill>
                  <a:srgbClr val="8F1F24"/>
                </a:solidFill>
                <a:latin typeface="Arial" pitchFamily="34" charset="0"/>
                <a:ea typeface="Arial" pitchFamily="34" charset="-122"/>
                <a:cs typeface="Arial" pitchFamily="34" charset="-120"/>
              </a:rPr>
              <a:t>Adoption rule: Do not centralize all engineering data; centralize decision‑relevant state, provenance, and governance checks.</a:t>
            </a:r>
            <a:endParaRPr lang="en-US" sz="3600" dirty="0"/>
          </a:p>
        </p:txBody>
      </p:sp>
      <p:sp>
        <p:nvSpPr>
          <p:cNvPr id="22" name="Slide Number Placeholder 21">
            <a:extLst>
              <a:ext uri="{FF2B5EF4-FFF2-40B4-BE49-F238E27FC236}">
                <a16:creationId xmlns:a16="http://schemas.microsoft.com/office/drawing/2014/main" id="{6C5DF646-D1C2-7535-7178-36423D314B27}"/>
              </a:ext>
            </a:extLst>
          </p:cNvPr>
          <p:cNvSpPr>
            <a:spLocks noGrp="1"/>
          </p:cNvSpPr>
          <p:nvPr>
            <p:ph type="sldNum" sz="quarter" idx="4"/>
          </p:nvPr>
        </p:nvSpPr>
        <p:spPr/>
        <p:txBody>
          <a:bodyPr/>
          <a:lstStyle/>
          <a:p>
            <a:fld id="{503B8974-F81B-E040-BB67-680FD87146FC}"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5361920" cy="1005840"/>
          </a:xfrm>
          <a:prstGeom prst="rect">
            <a:avLst/>
          </a:prstGeom>
          <a:noFill/>
          <a:ln/>
        </p:spPr>
        <p:txBody>
          <a:bodyPr wrap="square" lIns="0" tIns="0" rIns="0" bIns="0" rtlCol="0" anchor="ctr">
            <a:noAutofit/>
          </a:bodyPr>
          <a:lstStyle/>
          <a:p>
            <a:pPr marL="0" indent="0" algn="l">
              <a:buNone/>
            </a:pPr>
            <a:r>
              <a:rPr lang="en-US" sz="4800" b="1">
                <a:solidFill>
                  <a:srgbClr val="111111"/>
                </a:solidFill>
                <a:latin typeface="Arial" pitchFamily="34" charset="0"/>
                <a:ea typeface="Arial" pitchFamily="34" charset="-122"/>
                <a:cs typeface="Arial" pitchFamily="34" charset="-120"/>
              </a:rPr>
              <a:t>Decision‑Centric Engineering &amp; Acquisition</a:t>
            </a:r>
            <a:endParaRPr lang="en-US" sz="480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sz="2800"/>
          </a:p>
        </p:txBody>
      </p:sp>
      <p:sp>
        <p:nvSpPr>
          <p:cNvPr id="6" name="Text 3"/>
          <p:cNvSpPr/>
          <p:nvPr/>
        </p:nvSpPr>
        <p:spPr>
          <a:xfrm>
            <a:off x="1143000" y="1783079"/>
            <a:ext cx="20848320" cy="621791"/>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Storyline: Move from operational urgency → missing artifact → schema → governance mechanics → case proof.</a:t>
            </a:r>
            <a:endParaRPr lang="en-US" sz="3200" dirty="0"/>
          </a:p>
        </p:txBody>
      </p:sp>
      <p:sp>
        <p:nvSpPr>
          <p:cNvPr id="9" name="Text 6"/>
          <p:cNvSpPr/>
          <p:nvPr/>
        </p:nvSpPr>
        <p:spPr>
          <a:xfrm>
            <a:off x="1280160" y="3291840"/>
            <a:ext cx="5669280" cy="292608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2025</a:t>
            </a:r>
            <a:endParaRPr lang="en-US" sz="3600" dirty="0"/>
          </a:p>
          <a:p>
            <a:pPr marL="0" indent="0" algn="ctr">
              <a:buNone/>
            </a:pPr>
            <a:r>
              <a:rPr lang="en-US" sz="3600" b="1" dirty="0">
                <a:solidFill>
                  <a:srgbClr val="FFFFFF"/>
                </a:solidFill>
                <a:latin typeface="Arial" pitchFamily="34" charset="0"/>
                <a:ea typeface="Arial" pitchFamily="34" charset="-122"/>
                <a:cs typeface="Arial" pitchFamily="34" charset="-120"/>
              </a:rPr>
              <a:t>Agentic DI Framework</a:t>
            </a:r>
            <a:endParaRPr lang="en-US" sz="3600" dirty="0"/>
          </a:p>
        </p:txBody>
      </p:sp>
      <p:sp>
        <p:nvSpPr>
          <p:cNvPr id="12" name="Text 9"/>
          <p:cNvSpPr/>
          <p:nvPr/>
        </p:nvSpPr>
        <p:spPr>
          <a:xfrm>
            <a:off x="1417320" y="6492240"/>
            <a:ext cx="5394960" cy="594360"/>
          </a:xfrm>
          <a:prstGeom prst="rect">
            <a:avLst/>
          </a:prstGeom>
          <a:noFill/>
          <a:ln/>
        </p:spPr>
        <p:txBody>
          <a:bodyPr wrap="square" lIns="0" tIns="0" rIns="0" bIns="0" rtlCol="0" anchor="t">
            <a:noAutofit/>
          </a:bodyPr>
          <a:lstStyle/>
          <a:p>
            <a:pPr marL="0" indent="0" algn="ctr">
              <a:buNone/>
            </a:pPr>
            <a:r>
              <a:rPr lang="en-US" sz="3200" dirty="0">
                <a:solidFill>
                  <a:srgbClr val="111111"/>
                </a:solidFill>
                <a:latin typeface="Arial" pitchFamily="34" charset="0"/>
                <a:ea typeface="Arial" pitchFamily="34" charset="-122"/>
                <a:cs typeface="Arial" pitchFamily="34" charset="-120"/>
              </a:rPr>
              <a:t>Agents can orchestrate planning and analysis…</a:t>
            </a:r>
            <a:endParaRPr lang="en-US" sz="3200" dirty="0"/>
          </a:p>
        </p:txBody>
      </p:sp>
      <p:grpSp>
        <p:nvGrpSpPr>
          <p:cNvPr id="27" name="Group 26">
            <a:extLst>
              <a:ext uri="{FF2B5EF4-FFF2-40B4-BE49-F238E27FC236}">
                <a16:creationId xmlns:a16="http://schemas.microsoft.com/office/drawing/2014/main" id="{5513EB72-AC35-A544-2118-BB73C4D381A4}"/>
              </a:ext>
            </a:extLst>
          </p:cNvPr>
          <p:cNvGrpSpPr/>
          <p:nvPr/>
        </p:nvGrpSpPr>
        <p:grpSpPr>
          <a:xfrm>
            <a:off x="7178040" y="3291840"/>
            <a:ext cx="8275320" cy="4069080"/>
            <a:chOff x="7178040" y="3291840"/>
            <a:chExt cx="8275320" cy="4069080"/>
          </a:xfrm>
        </p:grpSpPr>
        <p:sp>
          <p:nvSpPr>
            <p:cNvPr id="7" name="Shape 4"/>
            <p:cNvSpPr/>
            <p:nvPr/>
          </p:nvSpPr>
          <p:spPr>
            <a:xfrm>
              <a:off x="7178040" y="4754880"/>
              <a:ext cx="1828800" cy="0"/>
            </a:xfrm>
            <a:prstGeom prst="line">
              <a:avLst/>
            </a:prstGeom>
            <a:solidFill>
              <a:srgbClr val="FFFFFF">
                <a:alpha val="0"/>
              </a:srgbClr>
            </a:solidFill>
            <a:ln w="76200">
              <a:solidFill>
                <a:srgbClr val="7A7A7A"/>
              </a:solidFill>
              <a:prstDash val="solid"/>
              <a:headEnd type="none"/>
              <a:tailEnd type="triangle" w="lg" len="lg"/>
            </a:ln>
          </p:spPr>
          <p:txBody>
            <a:bodyPr/>
            <a:lstStyle/>
            <a:p>
              <a:endParaRPr lang="en-US" sz="2800"/>
            </a:p>
          </p:txBody>
        </p:sp>
        <p:sp>
          <p:nvSpPr>
            <p:cNvPr id="10" name="Text 7"/>
            <p:cNvSpPr/>
            <p:nvPr/>
          </p:nvSpPr>
          <p:spPr>
            <a:xfrm>
              <a:off x="9144000" y="3291840"/>
              <a:ext cx="5989320" cy="292608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The Missing Contract</a:t>
              </a:r>
              <a:endParaRPr lang="en-US" sz="3600" dirty="0"/>
            </a:p>
            <a:p>
              <a:pPr marL="0" indent="0" algn="ctr">
                <a:buNone/>
              </a:pPr>
              <a:r>
                <a:rPr lang="en-US" sz="3600" b="1" dirty="0">
                  <a:solidFill>
                    <a:srgbClr val="FFFFFF"/>
                  </a:solidFill>
                  <a:latin typeface="Arial" pitchFamily="34" charset="0"/>
                  <a:ea typeface="Arial" pitchFamily="34" charset="-122"/>
                  <a:cs typeface="Arial" pitchFamily="34" charset="-120"/>
                </a:rPr>
                <a:t>for Decisions</a:t>
              </a:r>
              <a:endParaRPr lang="en-US" sz="3600" dirty="0"/>
            </a:p>
          </p:txBody>
        </p:sp>
        <p:sp>
          <p:nvSpPr>
            <p:cNvPr id="13" name="Text 10"/>
            <p:cNvSpPr/>
            <p:nvPr/>
          </p:nvSpPr>
          <p:spPr>
            <a:xfrm>
              <a:off x="8778240" y="6492240"/>
              <a:ext cx="6675120" cy="868680"/>
            </a:xfrm>
            <a:prstGeom prst="rect">
              <a:avLst/>
            </a:prstGeom>
            <a:noFill/>
            <a:ln/>
          </p:spPr>
          <p:txBody>
            <a:bodyPr wrap="square" lIns="0" tIns="0" rIns="0" bIns="0" rtlCol="0" anchor="t">
              <a:noAutofit/>
            </a:bodyPr>
            <a:lstStyle/>
            <a:p>
              <a:pPr marL="0" indent="0" algn="ctr">
                <a:buNone/>
              </a:pPr>
              <a:r>
                <a:rPr lang="en-US" sz="3200" dirty="0">
                  <a:solidFill>
                    <a:srgbClr val="111111"/>
                  </a:solidFill>
                  <a:latin typeface="Arial" pitchFamily="34" charset="0"/>
                  <a:ea typeface="Arial" pitchFamily="34" charset="-122"/>
                  <a:cs typeface="Arial" pitchFamily="34" charset="-120"/>
                </a:rPr>
                <a:t>…but a high-stakes program needs a governed object for “what was decided, why, and under what conditions.”</a:t>
              </a:r>
              <a:endParaRPr lang="en-US" sz="3200" dirty="0"/>
            </a:p>
          </p:txBody>
        </p:sp>
      </p:grpSp>
      <p:grpSp>
        <p:nvGrpSpPr>
          <p:cNvPr id="28" name="Group 27">
            <a:extLst>
              <a:ext uri="{FF2B5EF4-FFF2-40B4-BE49-F238E27FC236}">
                <a16:creationId xmlns:a16="http://schemas.microsoft.com/office/drawing/2014/main" id="{12BD6B3D-DCB8-8DCA-D185-C3067673BDBA}"/>
              </a:ext>
            </a:extLst>
          </p:cNvPr>
          <p:cNvGrpSpPr/>
          <p:nvPr/>
        </p:nvGrpSpPr>
        <p:grpSpPr>
          <a:xfrm>
            <a:off x="15316200" y="3291840"/>
            <a:ext cx="7818120" cy="4069080"/>
            <a:chOff x="15316200" y="3291840"/>
            <a:chExt cx="7818120" cy="4069080"/>
          </a:xfrm>
        </p:grpSpPr>
        <p:sp>
          <p:nvSpPr>
            <p:cNvPr id="8" name="Shape 5"/>
            <p:cNvSpPr/>
            <p:nvPr/>
          </p:nvSpPr>
          <p:spPr>
            <a:xfrm>
              <a:off x="15316200" y="4754880"/>
              <a:ext cx="1828800" cy="0"/>
            </a:xfrm>
            <a:prstGeom prst="line">
              <a:avLst/>
            </a:prstGeom>
            <a:solidFill>
              <a:srgbClr val="FFFFFF">
                <a:alpha val="0"/>
              </a:srgbClr>
            </a:solidFill>
            <a:ln w="76200">
              <a:solidFill>
                <a:srgbClr val="7A7A7A"/>
              </a:solidFill>
              <a:prstDash val="solid"/>
              <a:headEnd type="none"/>
              <a:tailEnd type="triangle" w="lg" len="lg"/>
            </a:ln>
          </p:spPr>
          <p:txBody>
            <a:bodyPr/>
            <a:lstStyle/>
            <a:p>
              <a:endParaRPr lang="en-US" sz="2800"/>
            </a:p>
          </p:txBody>
        </p:sp>
        <p:sp>
          <p:nvSpPr>
            <p:cNvPr id="11" name="Text 8"/>
            <p:cNvSpPr/>
            <p:nvPr/>
          </p:nvSpPr>
          <p:spPr>
            <a:xfrm>
              <a:off x="17327880" y="3291840"/>
              <a:ext cx="5577840" cy="292608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2026</a:t>
              </a:r>
              <a:endParaRPr lang="en-US" sz="3600" dirty="0"/>
            </a:p>
            <a:p>
              <a:pPr marL="0" indent="0" algn="ctr">
                <a:buNone/>
              </a:pPr>
              <a:r>
                <a:rPr lang="en-US" sz="3600" b="1" dirty="0">
                  <a:solidFill>
                    <a:srgbClr val="FFFFFF"/>
                  </a:solidFill>
                  <a:latin typeface="Arial" pitchFamily="34" charset="0"/>
                  <a:ea typeface="Arial" pitchFamily="34" charset="-122"/>
                  <a:cs typeface="Arial" pitchFamily="34" charset="-120"/>
                </a:rPr>
                <a:t>Decision Digital Thread (DDT)</a:t>
              </a:r>
              <a:endParaRPr lang="en-US" sz="3600" dirty="0"/>
            </a:p>
          </p:txBody>
        </p:sp>
        <p:sp>
          <p:nvSpPr>
            <p:cNvPr id="14" name="Text 11"/>
            <p:cNvSpPr/>
            <p:nvPr/>
          </p:nvSpPr>
          <p:spPr>
            <a:xfrm>
              <a:off x="17099280" y="6492240"/>
              <a:ext cx="6035040" cy="868680"/>
            </a:xfrm>
            <a:prstGeom prst="rect">
              <a:avLst/>
            </a:prstGeom>
            <a:noFill/>
            <a:ln/>
          </p:spPr>
          <p:txBody>
            <a:bodyPr wrap="square" lIns="0" tIns="0" rIns="0" bIns="0" rtlCol="0" anchor="t">
              <a:noAutofit/>
            </a:bodyPr>
            <a:lstStyle/>
            <a:p>
              <a:pPr marL="0" indent="0" algn="ctr">
                <a:buNone/>
              </a:pPr>
              <a:r>
                <a:rPr lang="en-US" sz="3200" dirty="0">
                  <a:solidFill>
                    <a:srgbClr val="111111"/>
                  </a:solidFill>
                  <a:latin typeface="Arial" pitchFamily="34" charset="0"/>
                  <a:ea typeface="Arial" pitchFamily="34" charset="-122"/>
                  <a:cs typeface="Arial" pitchFamily="34" charset="-120"/>
                </a:rPr>
                <a:t>DDT becomes the AI‑ready system of record for evidence → commitment → execution → learning.</a:t>
              </a:r>
              <a:endParaRPr lang="en-US" sz="3200" dirty="0"/>
            </a:p>
          </p:txBody>
        </p:sp>
      </p:grpSp>
      <p:sp>
        <p:nvSpPr>
          <p:cNvPr id="29" name="Slide Number Placeholder 28">
            <a:extLst>
              <a:ext uri="{FF2B5EF4-FFF2-40B4-BE49-F238E27FC236}">
                <a16:creationId xmlns:a16="http://schemas.microsoft.com/office/drawing/2014/main" id="{E23CC91A-C365-106D-1874-EDB13F2E82B3}"/>
              </a:ext>
            </a:extLst>
          </p:cNvPr>
          <p:cNvSpPr>
            <a:spLocks noGrp="1"/>
          </p:cNvSpPr>
          <p:nvPr>
            <p:ph type="sldNum" sz="quarter" idx="4"/>
          </p:nvPr>
        </p:nvSpPr>
        <p:spPr/>
        <p:txBody>
          <a:bodyPr/>
          <a:lstStyle/>
          <a:p>
            <a:fld id="{503B8974-F81B-E040-BB67-680FD87146FC}" type="slidenum">
              <a:rPr lang="en-US" smtClean="0"/>
              <a:pPr/>
              <a:t>2</a:t>
            </a:fld>
            <a:endParaRPr lang="en-US"/>
          </a:p>
        </p:txBody>
      </p:sp>
      <p:grpSp>
        <p:nvGrpSpPr>
          <p:cNvPr id="31" name="Group 30">
            <a:extLst>
              <a:ext uri="{FF2B5EF4-FFF2-40B4-BE49-F238E27FC236}">
                <a16:creationId xmlns:a16="http://schemas.microsoft.com/office/drawing/2014/main" id="{046B402F-C133-C3F4-6ECA-C9E0CB43ACF2}"/>
              </a:ext>
            </a:extLst>
          </p:cNvPr>
          <p:cNvGrpSpPr/>
          <p:nvPr/>
        </p:nvGrpSpPr>
        <p:grpSpPr>
          <a:xfrm>
            <a:off x="1188720" y="9091752"/>
            <a:ext cx="21945600" cy="2240280"/>
            <a:chOff x="1188720" y="9091752"/>
            <a:chExt cx="21945600" cy="2240280"/>
          </a:xfrm>
        </p:grpSpPr>
        <p:sp>
          <p:nvSpPr>
            <p:cNvPr id="15" name="Shape 12"/>
            <p:cNvSpPr/>
            <p:nvPr/>
          </p:nvSpPr>
          <p:spPr>
            <a:xfrm>
              <a:off x="1188720" y="10006152"/>
              <a:ext cx="21945600" cy="73152"/>
            </a:xfrm>
            <a:prstGeom prst="rect">
              <a:avLst/>
            </a:prstGeom>
            <a:solidFill>
              <a:srgbClr val="B0292E"/>
            </a:solidFill>
            <a:ln w="12700">
              <a:solidFill>
                <a:srgbClr val="B0292E">
                  <a:alpha val="0"/>
                </a:srgbClr>
              </a:solidFill>
              <a:prstDash val="solid"/>
            </a:ln>
          </p:spPr>
          <p:txBody>
            <a:bodyPr/>
            <a:lstStyle/>
            <a:p>
              <a:endParaRPr lang="en-US" sz="2800"/>
            </a:p>
          </p:txBody>
        </p:sp>
        <p:sp>
          <p:nvSpPr>
            <p:cNvPr id="16" name="Text 13"/>
            <p:cNvSpPr/>
            <p:nvPr/>
          </p:nvSpPr>
          <p:spPr>
            <a:xfrm>
              <a:off x="1417320" y="10554792"/>
              <a:ext cx="640080" cy="640080"/>
            </a:xfrm>
            <a:prstGeom prst="ellipse">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1</a:t>
              </a:r>
              <a:endParaRPr lang="en-US" sz="2800" dirty="0"/>
            </a:p>
          </p:txBody>
        </p:sp>
        <p:sp>
          <p:nvSpPr>
            <p:cNvPr id="17" name="Text 14"/>
            <p:cNvSpPr/>
            <p:nvPr/>
          </p:nvSpPr>
          <p:spPr>
            <a:xfrm>
              <a:off x="2240280" y="10463352"/>
              <a:ext cx="3154680" cy="86868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Operational</a:t>
              </a:r>
              <a:endParaRPr lang="en-US" sz="3200" dirty="0"/>
            </a:p>
            <a:p>
              <a:pPr marL="0" indent="0" algn="l">
                <a:buNone/>
              </a:pPr>
              <a:r>
                <a:rPr lang="en-US" sz="3200" b="1" dirty="0">
                  <a:solidFill>
                    <a:srgbClr val="111111"/>
                  </a:solidFill>
                  <a:latin typeface="Arial" pitchFamily="34" charset="0"/>
                  <a:ea typeface="Arial" pitchFamily="34" charset="-122"/>
                  <a:cs typeface="Arial" pitchFamily="34" charset="-120"/>
                </a:rPr>
                <a:t>need</a:t>
              </a:r>
              <a:endParaRPr lang="en-US" sz="3200" dirty="0"/>
            </a:p>
          </p:txBody>
        </p:sp>
        <p:sp>
          <p:nvSpPr>
            <p:cNvPr id="18" name="Text 15"/>
            <p:cNvSpPr/>
            <p:nvPr/>
          </p:nvSpPr>
          <p:spPr>
            <a:xfrm>
              <a:off x="5760720" y="10554792"/>
              <a:ext cx="640080" cy="640080"/>
            </a:xfrm>
            <a:prstGeom prst="ellipse">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2</a:t>
              </a:r>
              <a:endParaRPr lang="en-US" sz="2800" dirty="0"/>
            </a:p>
          </p:txBody>
        </p:sp>
        <p:sp>
          <p:nvSpPr>
            <p:cNvPr id="19" name="Text 16"/>
            <p:cNvSpPr/>
            <p:nvPr/>
          </p:nvSpPr>
          <p:spPr>
            <a:xfrm>
              <a:off x="6583680" y="10463352"/>
              <a:ext cx="3154680" cy="86868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Decision artifact</a:t>
              </a:r>
              <a:endParaRPr lang="en-US" sz="3200" dirty="0"/>
            </a:p>
            <a:p>
              <a:pPr marL="0" indent="0" algn="l">
                <a:buNone/>
              </a:pPr>
              <a:r>
                <a:rPr lang="en-US" sz="3200" b="1" dirty="0">
                  <a:solidFill>
                    <a:srgbClr val="111111"/>
                  </a:solidFill>
                  <a:latin typeface="Arial" pitchFamily="34" charset="0"/>
                  <a:ea typeface="Arial" pitchFamily="34" charset="-122"/>
                  <a:cs typeface="Arial" pitchFamily="34" charset="-120"/>
                </a:rPr>
                <a:t>problem</a:t>
              </a:r>
              <a:endParaRPr lang="en-US" sz="3200" dirty="0"/>
            </a:p>
          </p:txBody>
        </p:sp>
        <p:sp>
          <p:nvSpPr>
            <p:cNvPr id="20" name="Text 17"/>
            <p:cNvSpPr/>
            <p:nvPr/>
          </p:nvSpPr>
          <p:spPr>
            <a:xfrm>
              <a:off x="10104120" y="10554792"/>
              <a:ext cx="640080" cy="640080"/>
            </a:xfrm>
            <a:prstGeom prst="ellipse">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3</a:t>
              </a:r>
              <a:endParaRPr lang="en-US" sz="2800" dirty="0"/>
            </a:p>
          </p:txBody>
        </p:sp>
        <p:sp>
          <p:nvSpPr>
            <p:cNvPr id="21" name="Text 18"/>
            <p:cNvSpPr/>
            <p:nvPr/>
          </p:nvSpPr>
          <p:spPr>
            <a:xfrm>
              <a:off x="10927080" y="10463352"/>
              <a:ext cx="3154680" cy="86868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DDT schema</a:t>
              </a:r>
              <a:endParaRPr lang="en-US" sz="3200" dirty="0"/>
            </a:p>
            <a:p>
              <a:pPr marL="0" indent="0" algn="l">
                <a:buNone/>
              </a:pPr>
              <a:r>
                <a:rPr lang="en-US" sz="3200" b="1" dirty="0">
                  <a:solidFill>
                    <a:srgbClr val="111111"/>
                  </a:solidFill>
                  <a:latin typeface="Arial" pitchFamily="34" charset="0"/>
                  <a:ea typeface="Arial" pitchFamily="34" charset="-122"/>
                  <a:cs typeface="Arial" pitchFamily="34" charset="-120"/>
                </a:rPr>
                <a:t>contract</a:t>
              </a:r>
              <a:endParaRPr lang="en-US" sz="3200" dirty="0"/>
            </a:p>
          </p:txBody>
        </p:sp>
        <p:sp>
          <p:nvSpPr>
            <p:cNvPr id="22" name="Text 19"/>
            <p:cNvSpPr/>
            <p:nvPr/>
          </p:nvSpPr>
          <p:spPr>
            <a:xfrm>
              <a:off x="14447520" y="10554792"/>
              <a:ext cx="640080" cy="640080"/>
            </a:xfrm>
            <a:prstGeom prst="ellipse">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4</a:t>
              </a:r>
              <a:endParaRPr lang="en-US" sz="2800" dirty="0"/>
            </a:p>
          </p:txBody>
        </p:sp>
        <p:sp>
          <p:nvSpPr>
            <p:cNvPr id="23" name="Text 20"/>
            <p:cNvSpPr/>
            <p:nvPr/>
          </p:nvSpPr>
          <p:spPr>
            <a:xfrm>
              <a:off x="15270480" y="10463352"/>
              <a:ext cx="3154680" cy="868680"/>
            </a:xfrm>
            <a:prstGeom prst="rect">
              <a:avLst/>
            </a:prstGeom>
            <a:noFill/>
            <a:ln/>
          </p:spPr>
          <p:txBody>
            <a:bodyPr wrap="square" lIns="0" tIns="0" rIns="0" bIns="0" rtlCol="0" anchor="t">
              <a:noAutofit/>
            </a:bodyPr>
            <a:lstStyle/>
            <a:p>
              <a:pPr marL="0" indent="0" algn="l">
                <a:buNone/>
              </a:pPr>
              <a:r>
                <a:rPr lang="en-US" sz="3200" b="1" dirty="0">
                  <a:solidFill>
                    <a:srgbClr val="111111"/>
                  </a:solidFill>
                  <a:latin typeface="Arial" pitchFamily="34" charset="0"/>
                  <a:ea typeface="Arial" pitchFamily="34" charset="-122"/>
                  <a:cs typeface="Arial" pitchFamily="34" charset="-120"/>
                </a:rPr>
                <a:t>Governance</a:t>
              </a:r>
              <a:endParaRPr lang="en-US" sz="3200" dirty="0"/>
            </a:p>
            <a:p>
              <a:pPr marL="0" indent="0" algn="l">
                <a:buNone/>
              </a:pPr>
              <a:r>
                <a:rPr lang="en-US" sz="3200" b="1" dirty="0">
                  <a:solidFill>
                    <a:srgbClr val="111111"/>
                  </a:solidFill>
                  <a:latin typeface="Arial" pitchFamily="34" charset="0"/>
                  <a:ea typeface="Arial" pitchFamily="34" charset="-122"/>
                  <a:cs typeface="Arial" pitchFamily="34" charset="-120"/>
                </a:rPr>
                <a:t>gates</a:t>
              </a:r>
              <a:endParaRPr lang="en-US" sz="3200" dirty="0"/>
            </a:p>
          </p:txBody>
        </p:sp>
        <p:sp>
          <p:nvSpPr>
            <p:cNvPr id="24" name="Text 21"/>
            <p:cNvSpPr/>
            <p:nvPr/>
          </p:nvSpPr>
          <p:spPr>
            <a:xfrm>
              <a:off x="18790920" y="10554792"/>
              <a:ext cx="640080" cy="640080"/>
            </a:xfrm>
            <a:prstGeom prst="ellipse">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5</a:t>
              </a:r>
              <a:endParaRPr lang="en-US" sz="2800" dirty="0"/>
            </a:p>
          </p:txBody>
        </p:sp>
        <p:sp>
          <p:nvSpPr>
            <p:cNvPr id="25" name="Text 22"/>
            <p:cNvSpPr/>
            <p:nvPr/>
          </p:nvSpPr>
          <p:spPr>
            <a:xfrm>
              <a:off x="19613880" y="10463352"/>
              <a:ext cx="3154680" cy="868680"/>
            </a:xfrm>
            <a:prstGeom prst="rect">
              <a:avLst/>
            </a:prstGeom>
            <a:noFill/>
            <a:ln/>
          </p:spPr>
          <p:txBody>
            <a:bodyPr wrap="square" lIns="0" tIns="0" rIns="0" bIns="0" rtlCol="0" anchor="t">
              <a:normAutofit fontScale="92500" lnSpcReduction="10000"/>
            </a:bodyPr>
            <a:lstStyle/>
            <a:p>
              <a:pPr marL="0" indent="0" algn="l">
                <a:buNone/>
              </a:pPr>
              <a:r>
                <a:rPr lang="en-US" sz="3200" b="1" dirty="0">
                  <a:solidFill>
                    <a:srgbClr val="111111"/>
                  </a:solidFill>
                  <a:latin typeface="Arial" pitchFamily="34" charset="0"/>
                  <a:ea typeface="Arial" pitchFamily="34" charset="-122"/>
                  <a:cs typeface="Arial" pitchFamily="34" charset="-120"/>
                </a:rPr>
                <a:t>BEV case</a:t>
              </a:r>
              <a:endParaRPr lang="en-US" sz="3200" dirty="0"/>
            </a:p>
            <a:p>
              <a:pPr marL="0" indent="0" algn="l">
                <a:buNone/>
              </a:pPr>
              <a:r>
                <a:rPr lang="en-US" sz="3200" b="1" dirty="0">
                  <a:solidFill>
                    <a:srgbClr val="111111"/>
                  </a:solidFill>
                  <a:latin typeface="Arial" pitchFamily="34" charset="0"/>
                  <a:ea typeface="Arial" pitchFamily="34" charset="-122"/>
                  <a:cs typeface="Arial" pitchFamily="34" charset="-120"/>
                </a:rPr>
                <a:t>proof</a:t>
              </a:r>
              <a:endParaRPr lang="en-US" sz="3200" dirty="0"/>
            </a:p>
          </p:txBody>
        </p:sp>
        <p:sp>
          <p:nvSpPr>
            <p:cNvPr id="30" name="Text 13">
              <a:extLst>
                <a:ext uri="{FF2B5EF4-FFF2-40B4-BE49-F238E27FC236}">
                  <a16:creationId xmlns:a16="http://schemas.microsoft.com/office/drawing/2014/main" id="{E589A2DC-916B-B877-2308-C9367C402F97}"/>
                </a:ext>
              </a:extLst>
            </p:cNvPr>
            <p:cNvSpPr/>
            <p:nvPr/>
          </p:nvSpPr>
          <p:spPr>
            <a:xfrm>
              <a:off x="1188720" y="9091752"/>
              <a:ext cx="2256610" cy="64008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cs typeface="Arial" pitchFamily="34" charset="-120"/>
                </a:rPr>
                <a:t>OUTLINE</a:t>
              </a:r>
              <a:endParaRPr lang="en-US" sz="28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ppt_x"/>
                                          </p:val>
                                        </p:tav>
                                        <p:tav tm="100000">
                                          <p:val>
                                            <p:strVal val="#ppt_x"/>
                                          </p:val>
                                        </p:tav>
                                      </p:tavLst>
                                    </p:anim>
                                    <p:anim calcmode="lin" valueType="num">
                                      <p:cBhvr additive="base">
                                        <p:cTn id="1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084040"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Limitations — They define the validation agenda.</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sz="2800"/>
          </a:p>
        </p:txBody>
      </p:sp>
      <p:sp>
        <p:nvSpPr>
          <p:cNvPr id="6" name="Text 3"/>
          <p:cNvSpPr/>
          <p:nvPr/>
        </p:nvSpPr>
        <p:spPr>
          <a:xfrm>
            <a:off x="1143000" y="1783080"/>
            <a:ext cx="20848320" cy="457200"/>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The paper does not claim the schema guarantees good decisions; it claims the schema makes decision quality assessable, auditable, and improvable.</a:t>
            </a:r>
            <a:endParaRPr lang="en-US" sz="3200" dirty="0"/>
          </a:p>
        </p:txBody>
      </p:sp>
      <p:sp>
        <p:nvSpPr>
          <p:cNvPr id="7" name="Shape 4"/>
          <p:cNvSpPr/>
          <p:nvPr/>
        </p:nvSpPr>
        <p:spPr>
          <a:xfrm>
            <a:off x="1463040" y="3606800"/>
            <a:ext cx="10241280" cy="5801359"/>
          </a:xfrm>
          <a:prstGeom prst="rect">
            <a:avLst/>
          </a:prstGeom>
          <a:solidFill>
            <a:srgbClr val="FFFFFF"/>
          </a:solidFill>
          <a:ln w="12700">
            <a:solidFill>
              <a:srgbClr val="D7DCE0"/>
            </a:solidFill>
            <a:prstDash val="solid"/>
          </a:ln>
        </p:spPr>
        <p:txBody>
          <a:bodyPr/>
          <a:lstStyle/>
          <a:p>
            <a:endParaRPr lang="en-US" sz="3600"/>
          </a:p>
        </p:txBody>
      </p:sp>
      <p:sp>
        <p:nvSpPr>
          <p:cNvPr id="8" name="Text 5"/>
          <p:cNvSpPr/>
          <p:nvPr/>
        </p:nvSpPr>
        <p:spPr>
          <a:xfrm>
            <a:off x="1828800" y="3972560"/>
            <a:ext cx="9509760" cy="502920"/>
          </a:xfrm>
          <a:prstGeom prst="rect">
            <a:avLst/>
          </a:prstGeom>
          <a:noFill/>
          <a:ln/>
        </p:spPr>
        <p:txBody>
          <a:bodyPr wrap="square" lIns="0" tIns="0" rIns="0" bIns="0" rtlCol="0" anchor="t">
            <a:noAutofit/>
          </a:bodyPr>
          <a:lstStyle/>
          <a:p>
            <a:pPr marL="0" indent="0" algn="ctr">
              <a:buNone/>
            </a:pPr>
            <a:r>
              <a:rPr lang="en-US" sz="4400" b="1" dirty="0">
                <a:solidFill>
                  <a:srgbClr val="B0292E"/>
                </a:solidFill>
                <a:latin typeface="Arial" pitchFamily="34" charset="0"/>
                <a:ea typeface="Arial" pitchFamily="34" charset="-122"/>
                <a:cs typeface="Arial" pitchFamily="34" charset="-120"/>
              </a:rPr>
              <a:t>What DDT does not claim</a:t>
            </a:r>
            <a:endParaRPr lang="en-US" sz="4400" dirty="0"/>
          </a:p>
        </p:txBody>
      </p:sp>
      <p:sp>
        <p:nvSpPr>
          <p:cNvPr id="9" name="Text 6"/>
          <p:cNvSpPr/>
          <p:nvPr/>
        </p:nvSpPr>
        <p:spPr>
          <a:xfrm>
            <a:off x="2103120" y="4886960"/>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0" name="Text 7"/>
          <p:cNvSpPr/>
          <p:nvPr/>
        </p:nvSpPr>
        <p:spPr>
          <a:xfrm>
            <a:off x="2926080" y="4859528"/>
            <a:ext cx="7863840" cy="68580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It does not choose the best alternative by itself.</a:t>
            </a:r>
            <a:endParaRPr lang="en-US" sz="3200" dirty="0"/>
          </a:p>
        </p:txBody>
      </p:sp>
      <p:sp>
        <p:nvSpPr>
          <p:cNvPr id="11" name="Text 8"/>
          <p:cNvSpPr/>
          <p:nvPr/>
        </p:nvSpPr>
        <p:spPr>
          <a:xfrm>
            <a:off x="2103120" y="6304280"/>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2" name="Text 9"/>
          <p:cNvSpPr/>
          <p:nvPr/>
        </p:nvSpPr>
        <p:spPr>
          <a:xfrm>
            <a:off x="2926080" y="6276848"/>
            <a:ext cx="7863840" cy="68580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It does not replace engineering judgment or validation.</a:t>
            </a:r>
            <a:endParaRPr lang="en-US" sz="3200" dirty="0"/>
          </a:p>
        </p:txBody>
      </p:sp>
      <p:sp>
        <p:nvSpPr>
          <p:cNvPr id="13" name="Text 10"/>
          <p:cNvSpPr/>
          <p:nvPr/>
        </p:nvSpPr>
        <p:spPr>
          <a:xfrm>
            <a:off x="2103120" y="7721600"/>
            <a:ext cx="566928" cy="566928"/>
          </a:xfrm>
          <a:prstGeom prst="ellipse">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4" name="Text 11"/>
          <p:cNvSpPr/>
          <p:nvPr/>
        </p:nvSpPr>
        <p:spPr>
          <a:xfrm>
            <a:off x="2926080" y="7694168"/>
            <a:ext cx="7863840" cy="68580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It does not fix poor adapter quality or teams that keep side state.</a:t>
            </a:r>
            <a:endParaRPr lang="en-US" sz="3200" dirty="0"/>
          </a:p>
        </p:txBody>
      </p:sp>
      <p:sp>
        <p:nvSpPr>
          <p:cNvPr id="15" name="Shape 12"/>
          <p:cNvSpPr/>
          <p:nvPr/>
        </p:nvSpPr>
        <p:spPr>
          <a:xfrm>
            <a:off x="12710160" y="3606800"/>
            <a:ext cx="10241280" cy="5801359"/>
          </a:xfrm>
          <a:prstGeom prst="rect">
            <a:avLst/>
          </a:prstGeom>
          <a:solidFill>
            <a:srgbClr val="FFFFFF"/>
          </a:solidFill>
          <a:ln w="12700">
            <a:solidFill>
              <a:srgbClr val="D7DCE0"/>
            </a:solidFill>
            <a:prstDash val="solid"/>
          </a:ln>
        </p:spPr>
        <p:txBody>
          <a:bodyPr/>
          <a:lstStyle/>
          <a:p>
            <a:endParaRPr lang="en-US" sz="3600"/>
          </a:p>
        </p:txBody>
      </p:sp>
      <p:sp>
        <p:nvSpPr>
          <p:cNvPr id="16" name="Text 13"/>
          <p:cNvSpPr/>
          <p:nvPr/>
        </p:nvSpPr>
        <p:spPr>
          <a:xfrm>
            <a:off x="13075920" y="3972560"/>
            <a:ext cx="9509760" cy="502920"/>
          </a:xfrm>
          <a:prstGeom prst="rect">
            <a:avLst/>
          </a:prstGeom>
          <a:noFill/>
          <a:ln/>
        </p:spPr>
        <p:txBody>
          <a:bodyPr wrap="square" lIns="0" tIns="0" rIns="0" bIns="0" rtlCol="0" anchor="t">
            <a:noAutofit/>
          </a:bodyPr>
          <a:lstStyle/>
          <a:p>
            <a:pPr marL="0" indent="0" algn="ctr">
              <a:buNone/>
            </a:pPr>
            <a:r>
              <a:rPr lang="en-US" sz="4400" b="1" dirty="0">
                <a:solidFill>
                  <a:srgbClr val="4F9B50"/>
                </a:solidFill>
                <a:latin typeface="Arial" pitchFamily="34" charset="0"/>
                <a:ea typeface="Arial" pitchFamily="34" charset="-122"/>
                <a:cs typeface="Arial" pitchFamily="34" charset="-120"/>
              </a:rPr>
              <a:t>What to validate next</a:t>
            </a:r>
            <a:endParaRPr lang="en-US" sz="4400" dirty="0"/>
          </a:p>
        </p:txBody>
      </p:sp>
      <p:sp>
        <p:nvSpPr>
          <p:cNvPr id="17" name="Text 14"/>
          <p:cNvSpPr/>
          <p:nvPr/>
        </p:nvSpPr>
        <p:spPr>
          <a:xfrm>
            <a:off x="13350240" y="4886960"/>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18" name="Text 15"/>
          <p:cNvSpPr/>
          <p:nvPr/>
        </p:nvSpPr>
        <p:spPr>
          <a:xfrm>
            <a:off x="14173200" y="4859528"/>
            <a:ext cx="7863840" cy="68580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Audit reconstruction time before vs. after DDT.</a:t>
            </a:r>
            <a:endParaRPr lang="en-US" sz="3200" dirty="0"/>
          </a:p>
        </p:txBody>
      </p:sp>
      <p:sp>
        <p:nvSpPr>
          <p:cNvPr id="19" name="Text 16"/>
          <p:cNvSpPr/>
          <p:nvPr/>
        </p:nvSpPr>
        <p:spPr>
          <a:xfrm>
            <a:off x="13350240" y="6304280"/>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20" name="Text 17"/>
          <p:cNvSpPr/>
          <p:nvPr/>
        </p:nvSpPr>
        <p:spPr>
          <a:xfrm>
            <a:off x="14173200" y="6276848"/>
            <a:ext cx="7863840" cy="68580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Rework and late gate blockers reduced through readiness policy.</a:t>
            </a:r>
            <a:endParaRPr lang="en-US" sz="3200" dirty="0"/>
          </a:p>
        </p:txBody>
      </p:sp>
      <p:sp>
        <p:nvSpPr>
          <p:cNvPr id="21" name="Text 18"/>
          <p:cNvSpPr/>
          <p:nvPr/>
        </p:nvSpPr>
        <p:spPr>
          <a:xfrm>
            <a:off x="13350240" y="7721600"/>
            <a:ext cx="566928" cy="566928"/>
          </a:xfrm>
          <a:prstGeom prst="ellipse">
            <a:avLst/>
          </a:prstGeom>
          <a:solidFill>
            <a:srgbClr val="4F9B50"/>
          </a:solidFill>
          <a:ln w="12700">
            <a:solidFill>
              <a:srgbClr val="4F9B50"/>
            </a:solidFill>
          </a:ln>
        </p:spPr>
        <p:txBody>
          <a:bodyPr wrap="square" lIns="1524" tIns="1524" rIns="1524" bIns="1524" rtlCol="0" anchor="ctr">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t>
            </a:r>
            <a:endParaRPr lang="en-US" sz="3600" dirty="0"/>
          </a:p>
        </p:txBody>
      </p:sp>
      <p:sp>
        <p:nvSpPr>
          <p:cNvPr id="22" name="Text 19"/>
          <p:cNvSpPr/>
          <p:nvPr/>
        </p:nvSpPr>
        <p:spPr>
          <a:xfrm>
            <a:off x="14173200" y="7694168"/>
            <a:ext cx="7863840" cy="685800"/>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Prediction vs. realization feedback improves evaluator calibration.</a:t>
            </a:r>
            <a:endParaRPr lang="en-US" sz="3200" dirty="0"/>
          </a:p>
        </p:txBody>
      </p:sp>
      <p:sp>
        <p:nvSpPr>
          <p:cNvPr id="23" name="Shape 20"/>
          <p:cNvSpPr/>
          <p:nvPr/>
        </p:nvSpPr>
        <p:spPr>
          <a:xfrm>
            <a:off x="3108960" y="10558087"/>
            <a:ext cx="18105120" cy="941186"/>
          </a:xfrm>
          <a:prstGeom prst="rect">
            <a:avLst/>
          </a:prstGeom>
          <a:solidFill>
            <a:srgbClr val="E8EBEF"/>
          </a:solidFill>
          <a:ln w="12700">
            <a:solidFill>
              <a:srgbClr val="E8EBEF">
                <a:alpha val="0"/>
              </a:srgbClr>
            </a:solidFill>
            <a:prstDash val="solid"/>
          </a:ln>
        </p:spPr>
        <p:txBody>
          <a:bodyPr/>
          <a:lstStyle/>
          <a:p>
            <a:endParaRPr lang="en-US" sz="6000"/>
          </a:p>
        </p:txBody>
      </p:sp>
      <p:sp>
        <p:nvSpPr>
          <p:cNvPr id="24" name="Text 21"/>
          <p:cNvSpPr/>
          <p:nvPr/>
        </p:nvSpPr>
        <p:spPr>
          <a:xfrm>
            <a:off x="3429000" y="10774679"/>
            <a:ext cx="17465040" cy="836880"/>
          </a:xfrm>
          <a:prstGeom prst="rect">
            <a:avLst/>
          </a:prstGeom>
          <a:noFill/>
          <a:ln/>
        </p:spPr>
        <p:txBody>
          <a:bodyPr wrap="square" lIns="0" tIns="0" rIns="0" bIns="0" rtlCol="0" anchor="t">
            <a:normAutofit/>
          </a:bodyPr>
          <a:lstStyle/>
          <a:p>
            <a:pPr marL="0" indent="0" algn="ctr">
              <a:buNone/>
            </a:pPr>
            <a:r>
              <a:rPr lang="en-US" sz="3200" b="1" dirty="0">
                <a:solidFill>
                  <a:srgbClr val="8F1F24"/>
                </a:solidFill>
                <a:latin typeface="Arial" pitchFamily="34" charset="0"/>
                <a:ea typeface="Arial" pitchFamily="34" charset="-122"/>
                <a:cs typeface="Arial" pitchFamily="34" charset="-120"/>
              </a:rPr>
              <a:t>The schema enables quality control; empirical pilots quantify the impact.</a:t>
            </a:r>
            <a:endParaRPr lang="en-US" sz="3200" dirty="0"/>
          </a:p>
        </p:txBody>
      </p:sp>
      <p:sp>
        <p:nvSpPr>
          <p:cNvPr id="25" name="Slide Number Placeholder 24">
            <a:extLst>
              <a:ext uri="{FF2B5EF4-FFF2-40B4-BE49-F238E27FC236}">
                <a16:creationId xmlns:a16="http://schemas.microsoft.com/office/drawing/2014/main" id="{36EF8FD5-9CED-6909-1127-4B1EBBCE6A5E}"/>
              </a:ext>
            </a:extLst>
          </p:cNvPr>
          <p:cNvSpPr>
            <a:spLocks noGrp="1"/>
          </p:cNvSpPr>
          <p:nvPr>
            <p:ph type="sldNum" sz="quarter" idx="4"/>
          </p:nvPr>
        </p:nvSpPr>
        <p:spPr/>
        <p:txBody>
          <a:bodyPr/>
          <a:lstStyle/>
          <a:p>
            <a:fld id="{503B8974-F81B-E040-BB67-680FD87146FC}"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B0292E"/>
        </a:solidFill>
        <a:effectLst/>
      </p:bgPr>
    </p:bg>
    <p:spTree>
      <p:nvGrpSpPr>
        <p:cNvPr id="1" name=""/>
        <p:cNvGrpSpPr/>
        <p:nvPr/>
      </p:nvGrpSpPr>
      <p:grpSpPr>
        <a:xfrm>
          <a:off x="0" y="0"/>
          <a:ext cx="0" cy="0"/>
          <a:chOff x="0" y="0"/>
          <a:chExt cx="0" cy="0"/>
        </a:xfrm>
      </p:grpSpPr>
      <p:sp>
        <p:nvSpPr>
          <p:cNvPr id="3" name="Text 0"/>
          <p:cNvSpPr/>
          <p:nvPr/>
        </p:nvSpPr>
        <p:spPr>
          <a:xfrm>
            <a:off x="1078992" y="1215049"/>
            <a:ext cx="14996160" cy="1325880"/>
          </a:xfrm>
          <a:prstGeom prst="rect">
            <a:avLst/>
          </a:prstGeom>
          <a:noFill/>
          <a:ln/>
        </p:spPr>
        <p:txBody>
          <a:bodyPr wrap="square" lIns="0" tIns="0" rIns="0" bIns="0" rtlCol="0" anchor="t">
            <a:normAutofit lnSpcReduction="10000"/>
          </a:bodyPr>
          <a:lstStyle/>
          <a:p>
            <a:pPr marL="0" indent="0" algn="l">
              <a:buNone/>
            </a:pPr>
            <a:r>
              <a:rPr lang="en-US" sz="4800" b="1" dirty="0">
                <a:solidFill>
                  <a:srgbClr val="FFFFFF"/>
                </a:solidFill>
                <a:latin typeface="+mj-lt"/>
                <a:ea typeface="Arial" pitchFamily="34" charset="-122"/>
                <a:cs typeface="Arial" pitchFamily="34" charset="-120"/>
              </a:rPr>
              <a:t>A digital thread that represents products</a:t>
            </a:r>
            <a:endParaRPr lang="en-US" sz="4800" dirty="0">
              <a:latin typeface="+mj-lt"/>
            </a:endParaRPr>
          </a:p>
          <a:p>
            <a:pPr marL="0" indent="0" algn="l">
              <a:buNone/>
            </a:pPr>
            <a:r>
              <a:rPr lang="en-US" sz="4800" b="1" dirty="0">
                <a:solidFill>
                  <a:srgbClr val="FFFFFF"/>
                </a:solidFill>
                <a:latin typeface="+mj-lt"/>
                <a:ea typeface="Arial" pitchFamily="34" charset="-122"/>
                <a:cs typeface="Arial" pitchFamily="34" charset="-120"/>
              </a:rPr>
              <a:t>but not decisions is incomplete.</a:t>
            </a:r>
            <a:endParaRPr lang="en-US" sz="4800" dirty="0">
              <a:latin typeface="+mj-lt"/>
            </a:endParaRPr>
          </a:p>
        </p:txBody>
      </p:sp>
      <p:sp>
        <p:nvSpPr>
          <p:cNvPr id="4" name="Text 1"/>
          <p:cNvSpPr/>
          <p:nvPr/>
        </p:nvSpPr>
        <p:spPr>
          <a:xfrm>
            <a:off x="1097280" y="3054932"/>
            <a:ext cx="5029200" cy="411480"/>
          </a:xfrm>
          <a:prstGeom prst="rect">
            <a:avLst/>
          </a:prstGeom>
          <a:noFill/>
          <a:ln/>
        </p:spPr>
        <p:txBody>
          <a:bodyPr wrap="square" lIns="0" tIns="0" rIns="0" bIns="0" rtlCol="0" anchor="t">
            <a:noAutofit/>
          </a:bodyPr>
          <a:lstStyle/>
          <a:p>
            <a:pPr marL="0" indent="0" algn="l">
              <a:buNone/>
            </a:pPr>
            <a:r>
              <a:rPr lang="en-US" sz="3600" b="1" dirty="0">
                <a:solidFill>
                  <a:srgbClr val="FFFFFF"/>
                </a:solidFill>
                <a:latin typeface="Arial" pitchFamily="34" charset="0"/>
                <a:ea typeface="Arial" pitchFamily="34" charset="-122"/>
                <a:cs typeface="Arial" pitchFamily="34" charset="-120"/>
              </a:rPr>
              <a:t>Three takeaways</a:t>
            </a:r>
            <a:endParaRPr lang="en-US" sz="3600" dirty="0"/>
          </a:p>
        </p:txBody>
      </p:sp>
      <p:sp>
        <p:nvSpPr>
          <p:cNvPr id="5" name="Text 2"/>
          <p:cNvSpPr/>
          <p:nvPr/>
        </p:nvSpPr>
        <p:spPr>
          <a:xfrm>
            <a:off x="1234440" y="3768441"/>
            <a:ext cx="14173200" cy="457200"/>
          </a:xfrm>
          <a:prstGeom prst="rect">
            <a:avLst/>
          </a:prstGeom>
          <a:noFill/>
          <a:ln/>
        </p:spPr>
        <p:txBody>
          <a:bodyPr wrap="square" lIns="0" tIns="0" rIns="0" bIns="0" rtlCol="0" anchor="t">
            <a:noAutofit/>
          </a:bodyPr>
          <a:lstStyle/>
          <a:p>
            <a:pPr marL="0" indent="0" algn="l">
              <a:buNone/>
            </a:pPr>
            <a:r>
              <a:rPr lang="en-US" sz="3200" dirty="0">
                <a:solidFill>
                  <a:srgbClr val="FFFFFF"/>
                </a:solidFill>
                <a:latin typeface="Arial" pitchFamily="34" charset="0"/>
                <a:ea typeface="Arial" pitchFamily="34" charset="-122"/>
                <a:cs typeface="Arial" pitchFamily="34" charset="-120"/>
              </a:rPr>
              <a:t>1. Treat decisions as first‑class governed objects.</a:t>
            </a:r>
            <a:endParaRPr lang="en-US" sz="3200" dirty="0"/>
          </a:p>
        </p:txBody>
      </p:sp>
      <p:sp>
        <p:nvSpPr>
          <p:cNvPr id="6" name="Text 3"/>
          <p:cNvSpPr/>
          <p:nvPr/>
        </p:nvSpPr>
        <p:spPr>
          <a:xfrm>
            <a:off x="1234440" y="4454241"/>
            <a:ext cx="14173200" cy="457200"/>
          </a:xfrm>
          <a:prstGeom prst="rect">
            <a:avLst/>
          </a:prstGeom>
          <a:noFill/>
          <a:ln/>
        </p:spPr>
        <p:txBody>
          <a:bodyPr wrap="square" lIns="0" tIns="0" rIns="0" bIns="0" rtlCol="0" anchor="t">
            <a:noAutofit/>
          </a:bodyPr>
          <a:lstStyle/>
          <a:p>
            <a:pPr marL="0" indent="0" algn="l">
              <a:buNone/>
            </a:pPr>
            <a:r>
              <a:rPr lang="en-US" sz="3200" dirty="0">
                <a:solidFill>
                  <a:srgbClr val="FFFFFF"/>
                </a:solidFill>
                <a:latin typeface="Arial" pitchFamily="34" charset="0"/>
                <a:ea typeface="Arial" pitchFamily="34" charset="-122"/>
                <a:cs typeface="Arial" pitchFamily="34" charset="-120"/>
              </a:rPr>
              <a:t>2. Make evaluation provenance immutable and evidence review explicit.</a:t>
            </a:r>
            <a:endParaRPr lang="en-US" sz="3200" dirty="0"/>
          </a:p>
        </p:txBody>
      </p:sp>
      <p:sp>
        <p:nvSpPr>
          <p:cNvPr id="7" name="Text 4"/>
          <p:cNvSpPr/>
          <p:nvPr/>
        </p:nvSpPr>
        <p:spPr>
          <a:xfrm>
            <a:off x="1234439" y="5140041"/>
            <a:ext cx="17136687" cy="548640"/>
          </a:xfrm>
          <a:prstGeom prst="rect">
            <a:avLst/>
          </a:prstGeom>
          <a:noFill/>
          <a:ln/>
        </p:spPr>
        <p:txBody>
          <a:bodyPr wrap="square" lIns="0" tIns="0" rIns="0" bIns="0" rtlCol="0" anchor="t">
            <a:noAutofit/>
          </a:bodyPr>
          <a:lstStyle/>
          <a:p>
            <a:pPr marL="0" indent="0" algn="l">
              <a:buNone/>
            </a:pPr>
            <a:r>
              <a:rPr lang="en-US" sz="3200" dirty="0">
                <a:solidFill>
                  <a:srgbClr val="FFFFFF"/>
                </a:solidFill>
                <a:latin typeface="Arial" pitchFamily="34" charset="0"/>
                <a:ea typeface="Arial" pitchFamily="34" charset="-122"/>
                <a:cs typeface="Arial" pitchFamily="34" charset="-120"/>
              </a:rPr>
              <a:t>3. Let AI accelerate analysis—but keep commitments and lifecycle transition's role‑governed.</a:t>
            </a:r>
            <a:endParaRPr lang="en-US" sz="3200" dirty="0"/>
          </a:p>
        </p:txBody>
      </p:sp>
      <p:sp>
        <p:nvSpPr>
          <p:cNvPr id="8" name="Text 5"/>
          <p:cNvSpPr/>
          <p:nvPr/>
        </p:nvSpPr>
        <p:spPr>
          <a:xfrm>
            <a:off x="973670" y="6196589"/>
            <a:ext cx="12207240" cy="548640"/>
          </a:xfrm>
          <a:prstGeom prst="rect">
            <a:avLst/>
          </a:prstGeom>
          <a:noFill/>
          <a:ln/>
        </p:spPr>
        <p:txBody>
          <a:bodyPr wrap="square" lIns="0" tIns="0" rIns="0" bIns="0" rtlCol="0" anchor="t">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From evidence → commitment → execution → learning</a:t>
            </a:r>
            <a:endParaRPr lang="en-US" sz="3600" dirty="0"/>
          </a:p>
        </p:txBody>
      </p:sp>
      <p:sp>
        <p:nvSpPr>
          <p:cNvPr id="9" name="Text 6"/>
          <p:cNvSpPr/>
          <p:nvPr/>
        </p:nvSpPr>
        <p:spPr>
          <a:xfrm>
            <a:off x="1142999" y="9326880"/>
            <a:ext cx="7169727" cy="680812"/>
          </a:xfrm>
          <a:prstGeom prst="rect">
            <a:avLst/>
          </a:prstGeom>
          <a:noFill/>
          <a:ln/>
        </p:spPr>
        <p:txBody>
          <a:bodyPr wrap="square" lIns="0" tIns="0" rIns="0" bIns="0" rtlCol="0" anchor="t">
            <a:normAutofit/>
          </a:bodyPr>
          <a:lstStyle/>
          <a:p>
            <a:pPr marL="0" indent="0" algn="l">
              <a:buNone/>
            </a:pPr>
            <a:r>
              <a:rPr lang="en-US" sz="4000" b="1" dirty="0">
                <a:solidFill>
                  <a:srgbClr val="FFFFFF"/>
                </a:solidFill>
                <a:latin typeface="Arial" pitchFamily="34" charset="0"/>
                <a:ea typeface="Arial" pitchFamily="34" charset="-122"/>
                <a:cs typeface="Arial" pitchFamily="34" charset="-120"/>
              </a:rPr>
              <a:t>Questions / Discussion</a:t>
            </a:r>
            <a:endParaRPr lang="en-US" sz="4000" dirty="0"/>
          </a:p>
        </p:txBody>
      </p:sp>
      <p:sp>
        <p:nvSpPr>
          <p:cNvPr id="11" name="Text 8"/>
          <p:cNvSpPr/>
          <p:nvPr/>
        </p:nvSpPr>
        <p:spPr>
          <a:xfrm>
            <a:off x="1097280" y="11841480"/>
            <a:ext cx="12252960" cy="365760"/>
          </a:xfrm>
          <a:prstGeom prst="rect">
            <a:avLst/>
          </a:prstGeom>
          <a:noFill/>
          <a:ln/>
        </p:spPr>
        <p:txBody>
          <a:bodyPr wrap="square" lIns="0" tIns="0" rIns="0" bIns="0" rtlCol="0" anchor="t">
            <a:normAutofit/>
          </a:bodyPr>
          <a:lstStyle/>
          <a:p>
            <a:r>
              <a:rPr lang="en-US" sz="1050" dirty="0">
                <a:solidFill>
                  <a:schemeClr val="bg1"/>
                </a:solidFill>
              </a:rPr>
              <a:t>DISTRIBUTION STATEMENT A. Approved for public release; distribution is unlimited. OPSEC#10865</a:t>
            </a:r>
            <a:endParaRPr lang="en-US" sz="1050" dirty="0">
              <a:solidFill>
                <a:schemeClr val="bg1"/>
              </a:solidFill>
              <a:highlight>
                <a:srgbClr val="FFFF00"/>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59" y="438912"/>
            <a:ext cx="17465971" cy="1005840"/>
          </a:xfrm>
          <a:prstGeom prst="rect">
            <a:avLst/>
          </a:prstGeom>
          <a:noFill/>
          <a:ln/>
        </p:spPr>
        <p:txBody>
          <a:bodyPr wrap="square" lIns="0" tIns="0" rIns="0" bIns="0" rtlCol="0" anchor="ctr">
            <a:normAutofit/>
          </a:bodyPr>
          <a:lstStyle/>
          <a:p>
            <a:pPr marL="0" indent="0" algn="l">
              <a:buNone/>
            </a:pPr>
            <a:r>
              <a:rPr lang="en-US" sz="4800" b="1" dirty="0">
                <a:solidFill>
                  <a:srgbClr val="111111"/>
                </a:solidFill>
                <a:latin typeface="Arial" pitchFamily="34" charset="0"/>
                <a:ea typeface="Arial" pitchFamily="34" charset="-122"/>
                <a:cs typeface="Arial" pitchFamily="34" charset="-120"/>
              </a:rPr>
              <a:t>The Army problem is now a decision‑cycle problem.</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2275800" cy="548640"/>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When design and engineering compress, bottleneck shifts from analysis capacity to governed commitment speed.</a:t>
            </a:r>
            <a:endParaRPr lang="en-US" sz="3200" dirty="0"/>
          </a:p>
        </p:txBody>
      </p:sp>
      <p:sp>
        <p:nvSpPr>
          <p:cNvPr id="7" name="Text 4"/>
          <p:cNvSpPr/>
          <p:nvPr/>
        </p:nvSpPr>
        <p:spPr>
          <a:xfrm>
            <a:off x="1509691" y="3446457"/>
            <a:ext cx="9231122" cy="594359"/>
          </a:xfrm>
          <a:prstGeom prst="rect">
            <a:avLst/>
          </a:prstGeom>
          <a:noFill/>
          <a:ln/>
        </p:spPr>
        <p:txBody>
          <a:bodyPr wrap="square" lIns="0" tIns="0" rIns="0" bIns="0" rtlCol="0" anchor="t">
            <a:noAutofit/>
          </a:bodyPr>
          <a:lstStyle/>
          <a:p>
            <a:pPr marL="0" indent="0" algn="l">
              <a:buNone/>
            </a:pPr>
            <a:r>
              <a:rPr lang="en-US" sz="4000" b="1" dirty="0">
                <a:solidFill>
                  <a:schemeClr val="tx1">
                    <a:lumMod val="50000"/>
                    <a:lumOff val="50000"/>
                  </a:schemeClr>
                </a:solidFill>
                <a:latin typeface="Arial" pitchFamily="34" charset="0"/>
                <a:ea typeface="Arial" pitchFamily="34" charset="-122"/>
                <a:cs typeface="Arial" pitchFamily="34" charset="-120"/>
              </a:rPr>
              <a:t>Product Development OODA loop</a:t>
            </a:r>
            <a:endParaRPr lang="en-US" sz="4000" dirty="0">
              <a:solidFill>
                <a:schemeClr val="tx1">
                  <a:lumMod val="50000"/>
                  <a:lumOff val="50000"/>
                </a:schemeClr>
              </a:solidFill>
            </a:endParaRPr>
          </a:p>
        </p:txBody>
      </p:sp>
      <p:sp>
        <p:nvSpPr>
          <p:cNvPr id="8" name="Shape 5"/>
          <p:cNvSpPr/>
          <p:nvPr/>
        </p:nvSpPr>
        <p:spPr>
          <a:xfrm>
            <a:off x="1692571" y="5220392"/>
            <a:ext cx="16824960" cy="0"/>
          </a:xfrm>
          <a:prstGeom prst="line">
            <a:avLst/>
          </a:prstGeom>
          <a:solidFill>
            <a:srgbClr val="FFFFFF">
              <a:alpha val="0"/>
            </a:srgbClr>
          </a:solidFill>
          <a:ln w="76200">
            <a:solidFill>
              <a:srgbClr val="B0292E"/>
            </a:solidFill>
            <a:prstDash val="solid"/>
            <a:headEnd type="none"/>
            <a:tailEnd type="triangle" w="lg" len="lg"/>
          </a:ln>
        </p:spPr>
        <p:txBody>
          <a:bodyPr/>
          <a:lstStyle/>
          <a:p>
            <a:endParaRPr lang="en-US" sz="2800"/>
          </a:p>
        </p:txBody>
      </p:sp>
      <p:sp>
        <p:nvSpPr>
          <p:cNvPr id="9" name="Text 6"/>
          <p:cNvSpPr/>
          <p:nvPr/>
        </p:nvSpPr>
        <p:spPr>
          <a:xfrm>
            <a:off x="1509691" y="4671752"/>
            <a:ext cx="4206240" cy="109728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Years</a:t>
            </a:r>
            <a:endParaRPr lang="en-US" sz="3600" dirty="0"/>
          </a:p>
        </p:txBody>
      </p:sp>
      <p:sp>
        <p:nvSpPr>
          <p:cNvPr id="10" name="Text 7"/>
          <p:cNvSpPr/>
          <p:nvPr/>
        </p:nvSpPr>
        <p:spPr>
          <a:xfrm>
            <a:off x="1509691" y="6043352"/>
            <a:ext cx="4206240" cy="384048"/>
          </a:xfrm>
          <a:prstGeom prst="rect">
            <a:avLst/>
          </a:prstGeom>
          <a:noFill/>
          <a:ln/>
        </p:spPr>
        <p:txBody>
          <a:bodyPr wrap="square" lIns="0" tIns="0" rIns="0" bIns="0" rtlCol="0" anchor="t">
            <a:noAutofit/>
          </a:bodyPr>
          <a:lstStyle/>
          <a:p>
            <a:pPr marL="0" indent="0" algn="ctr">
              <a:buNone/>
            </a:pPr>
            <a:r>
              <a:rPr lang="en-US" sz="3600" dirty="0">
                <a:solidFill>
                  <a:srgbClr val="7A7A7A"/>
                </a:solidFill>
                <a:latin typeface="Arial" pitchFamily="34" charset="0"/>
                <a:ea typeface="Arial" pitchFamily="34" charset="-122"/>
                <a:cs typeface="Arial" pitchFamily="34" charset="-120"/>
              </a:rPr>
              <a:t>legacy program cycles</a:t>
            </a:r>
            <a:endParaRPr lang="en-US" sz="3600" dirty="0"/>
          </a:p>
        </p:txBody>
      </p:sp>
      <p:sp>
        <p:nvSpPr>
          <p:cNvPr id="11" name="Text 8"/>
          <p:cNvSpPr/>
          <p:nvPr/>
        </p:nvSpPr>
        <p:spPr>
          <a:xfrm>
            <a:off x="7361851" y="4671752"/>
            <a:ext cx="4206240" cy="109728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Months</a:t>
            </a:r>
            <a:endParaRPr lang="en-US" sz="3600" dirty="0"/>
          </a:p>
        </p:txBody>
      </p:sp>
      <p:sp>
        <p:nvSpPr>
          <p:cNvPr id="12" name="Text 9"/>
          <p:cNvSpPr/>
          <p:nvPr/>
        </p:nvSpPr>
        <p:spPr>
          <a:xfrm>
            <a:off x="7361851" y="6043352"/>
            <a:ext cx="4206240" cy="384048"/>
          </a:xfrm>
          <a:prstGeom prst="rect">
            <a:avLst/>
          </a:prstGeom>
          <a:noFill/>
          <a:ln/>
        </p:spPr>
        <p:txBody>
          <a:bodyPr wrap="square" lIns="0" tIns="0" rIns="0" bIns="0" rtlCol="0" anchor="t">
            <a:noAutofit/>
          </a:bodyPr>
          <a:lstStyle/>
          <a:p>
            <a:pPr marL="0" indent="0" algn="ctr">
              <a:buNone/>
            </a:pPr>
            <a:r>
              <a:rPr lang="en-US" sz="3600" dirty="0">
                <a:solidFill>
                  <a:srgbClr val="7A7A7A"/>
                </a:solidFill>
                <a:latin typeface="Arial" pitchFamily="34" charset="0"/>
                <a:ea typeface="Arial" pitchFamily="34" charset="-122"/>
                <a:cs typeface="Arial" pitchFamily="34" charset="-120"/>
              </a:rPr>
              <a:t>compressed acquisition</a:t>
            </a:r>
            <a:endParaRPr lang="en-US" sz="3600" dirty="0"/>
          </a:p>
        </p:txBody>
      </p:sp>
      <p:sp>
        <p:nvSpPr>
          <p:cNvPr id="13" name="Text 10"/>
          <p:cNvSpPr/>
          <p:nvPr/>
        </p:nvSpPr>
        <p:spPr>
          <a:xfrm>
            <a:off x="13145431" y="4671752"/>
            <a:ext cx="4206240" cy="109728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Weeks / ≈2 months</a:t>
            </a:r>
            <a:endParaRPr lang="en-US" sz="3200" dirty="0"/>
          </a:p>
        </p:txBody>
      </p:sp>
      <p:sp>
        <p:nvSpPr>
          <p:cNvPr id="14" name="Text 11"/>
          <p:cNvSpPr/>
          <p:nvPr/>
        </p:nvSpPr>
        <p:spPr>
          <a:xfrm>
            <a:off x="13145431" y="6043352"/>
            <a:ext cx="4206240" cy="384048"/>
          </a:xfrm>
          <a:prstGeom prst="rect">
            <a:avLst/>
          </a:prstGeom>
          <a:noFill/>
          <a:ln/>
        </p:spPr>
        <p:txBody>
          <a:bodyPr wrap="square" lIns="0" tIns="0" rIns="0" bIns="0" rtlCol="0" anchor="t">
            <a:noAutofit/>
          </a:bodyPr>
          <a:lstStyle/>
          <a:p>
            <a:pPr marL="0" indent="0" algn="ctr">
              <a:buNone/>
            </a:pPr>
            <a:r>
              <a:rPr lang="en-US" sz="3600" dirty="0">
                <a:solidFill>
                  <a:srgbClr val="7A7A7A"/>
                </a:solidFill>
                <a:latin typeface="Arial" pitchFamily="34" charset="0"/>
                <a:ea typeface="Arial" pitchFamily="34" charset="-122"/>
                <a:cs typeface="Arial" pitchFamily="34" charset="-120"/>
              </a:rPr>
              <a:t>current warfare tempo</a:t>
            </a:r>
            <a:endParaRPr lang="en-US" sz="3600" dirty="0"/>
          </a:p>
        </p:txBody>
      </p:sp>
      <p:sp>
        <p:nvSpPr>
          <p:cNvPr id="15" name="Shape 12"/>
          <p:cNvSpPr/>
          <p:nvPr/>
        </p:nvSpPr>
        <p:spPr>
          <a:xfrm>
            <a:off x="1326811" y="8786552"/>
            <a:ext cx="17190720" cy="1907032"/>
          </a:xfrm>
          <a:prstGeom prst="rect">
            <a:avLst/>
          </a:prstGeom>
          <a:solidFill>
            <a:srgbClr val="E8EBEF"/>
          </a:solidFill>
          <a:ln w="12700">
            <a:solidFill>
              <a:srgbClr val="E8EBEF">
                <a:alpha val="0"/>
              </a:srgbClr>
            </a:solidFill>
            <a:prstDash val="solid"/>
          </a:ln>
        </p:spPr>
        <p:txBody>
          <a:bodyPr/>
          <a:lstStyle/>
          <a:p>
            <a:endParaRPr lang="en-US" sz="2800"/>
          </a:p>
        </p:txBody>
      </p:sp>
      <p:sp>
        <p:nvSpPr>
          <p:cNvPr id="16" name="Text 13"/>
          <p:cNvSpPr/>
          <p:nvPr/>
        </p:nvSpPr>
        <p:spPr>
          <a:xfrm>
            <a:off x="1692571" y="9106592"/>
            <a:ext cx="16459200" cy="502920"/>
          </a:xfrm>
          <a:prstGeom prst="rect">
            <a:avLst/>
          </a:prstGeom>
          <a:noFill/>
          <a:ln/>
        </p:spPr>
        <p:txBody>
          <a:bodyPr wrap="square" lIns="0" tIns="0" rIns="0" bIns="0" rtlCol="0" anchor="t">
            <a:noAutofit/>
          </a:bodyPr>
          <a:lstStyle/>
          <a:p>
            <a:pPr marL="0" indent="0" algn="ctr">
              <a:buNone/>
            </a:pPr>
            <a:r>
              <a:rPr lang="en-US" sz="4000" b="1" dirty="0">
                <a:solidFill>
                  <a:srgbClr val="111111"/>
                </a:solidFill>
                <a:latin typeface="Arial" pitchFamily="34" charset="0"/>
                <a:ea typeface="Arial" pitchFamily="34" charset="-122"/>
                <a:cs typeface="Arial" pitchFamily="34" charset="-120"/>
              </a:rPr>
              <a:t>DE/AI can improve the loop only if “decide” is governable.</a:t>
            </a:r>
            <a:endParaRPr lang="en-US" sz="4000" dirty="0"/>
          </a:p>
        </p:txBody>
      </p:sp>
      <p:sp>
        <p:nvSpPr>
          <p:cNvPr id="17" name="Text 14"/>
          <p:cNvSpPr/>
          <p:nvPr/>
        </p:nvSpPr>
        <p:spPr>
          <a:xfrm>
            <a:off x="1692571" y="9990512"/>
            <a:ext cx="16459200" cy="438912"/>
          </a:xfrm>
          <a:prstGeom prst="rect">
            <a:avLst/>
          </a:prstGeom>
          <a:noFill/>
          <a:ln/>
        </p:spPr>
        <p:txBody>
          <a:bodyPr wrap="square" lIns="0" tIns="0" rIns="0" bIns="0" rtlCol="0" anchor="t">
            <a:normAutofit fontScale="92500" lnSpcReduction="20000"/>
          </a:bodyPr>
          <a:lstStyle/>
          <a:p>
            <a:pPr marL="0" indent="0" algn="ctr">
              <a:buNone/>
            </a:pPr>
            <a:r>
              <a:rPr lang="en-US" sz="3600" dirty="0">
                <a:solidFill>
                  <a:srgbClr val="8F1F24"/>
                </a:solidFill>
                <a:latin typeface="Arial" pitchFamily="34" charset="0"/>
                <a:ea typeface="Arial" pitchFamily="34" charset="-122"/>
                <a:cs typeface="Arial" pitchFamily="34" charset="-120"/>
              </a:rPr>
              <a:t>A faster OODA loop with undocumented rationale just accelerates accountability failures.</a:t>
            </a:r>
            <a:endParaRPr lang="en-US" sz="3600" dirty="0"/>
          </a:p>
        </p:txBody>
      </p:sp>
      <p:sp>
        <p:nvSpPr>
          <p:cNvPr id="18" name="Shape 15"/>
          <p:cNvSpPr/>
          <p:nvPr/>
        </p:nvSpPr>
        <p:spPr>
          <a:xfrm>
            <a:off x="19555460" y="4118032"/>
            <a:ext cx="3657600" cy="7091680"/>
          </a:xfrm>
          <a:prstGeom prst="rect">
            <a:avLst/>
          </a:prstGeom>
          <a:solidFill>
            <a:srgbClr val="073B4C"/>
          </a:solidFill>
          <a:ln w="12700">
            <a:solidFill>
              <a:srgbClr val="073B4C">
                <a:alpha val="0"/>
              </a:srgbClr>
            </a:solidFill>
            <a:prstDash val="solid"/>
          </a:ln>
        </p:spPr>
        <p:txBody>
          <a:bodyPr/>
          <a:lstStyle/>
          <a:p>
            <a:endParaRPr lang="en-US" sz="3200"/>
          </a:p>
        </p:txBody>
      </p:sp>
      <p:sp>
        <p:nvSpPr>
          <p:cNvPr id="19" name="Text 16"/>
          <p:cNvSpPr/>
          <p:nvPr/>
        </p:nvSpPr>
        <p:spPr>
          <a:xfrm>
            <a:off x="19759592" y="4392352"/>
            <a:ext cx="3249337" cy="502920"/>
          </a:xfrm>
          <a:prstGeom prst="rect">
            <a:avLst/>
          </a:prstGeom>
          <a:noFill/>
          <a:ln/>
        </p:spPr>
        <p:txBody>
          <a:bodyPr wrap="square" lIns="0" tIns="0" rIns="0" bIns="0" rtlCol="0" anchor="t">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Warfighter pressure</a:t>
            </a:r>
            <a:endParaRPr lang="en-US" sz="3600" dirty="0"/>
          </a:p>
        </p:txBody>
      </p:sp>
      <p:sp>
        <p:nvSpPr>
          <p:cNvPr id="20" name="Text 17"/>
          <p:cNvSpPr/>
          <p:nvPr/>
        </p:nvSpPr>
        <p:spPr>
          <a:xfrm>
            <a:off x="19875500" y="5977312"/>
            <a:ext cx="3144520" cy="502920"/>
          </a:xfrm>
          <a:prstGeom prst="rect">
            <a:avLst/>
          </a:prstGeom>
          <a:noFill/>
          <a:ln/>
        </p:spPr>
        <p:txBody>
          <a:bodyPr wrap="square" lIns="0" tIns="0" rIns="0" bIns="0" rtlCol="0" anchor="t">
            <a:noAutofit/>
          </a:bodyPr>
          <a:lstStyle/>
          <a:p>
            <a:pPr marL="0" indent="0" algn="l">
              <a:buNone/>
            </a:pPr>
            <a:r>
              <a:rPr lang="en-US" sz="3200" dirty="0">
                <a:solidFill>
                  <a:srgbClr val="FFFFFF"/>
                </a:solidFill>
                <a:latin typeface="Arial" pitchFamily="34" charset="0"/>
                <a:ea typeface="Arial" pitchFamily="34" charset="-122"/>
                <a:cs typeface="Arial" pitchFamily="34" charset="-120"/>
              </a:rPr>
              <a:t>• Long‑lead procurement</a:t>
            </a:r>
            <a:endParaRPr lang="en-US" sz="3200" dirty="0"/>
          </a:p>
        </p:txBody>
      </p:sp>
      <p:sp>
        <p:nvSpPr>
          <p:cNvPr id="21" name="Text 18"/>
          <p:cNvSpPr/>
          <p:nvPr/>
        </p:nvSpPr>
        <p:spPr>
          <a:xfrm>
            <a:off x="19875500" y="7221912"/>
            <a:ext cx="3144520" cy="502920"/>
          </a:xfrm>
          <a:prstGeom prst="rect">
            <a:avLst/>
          </a:prstGeom>
          <a:noFill/>
          <a:ln/>
        </p:spPr>
        <p:txBody>
          <a:bodyPr wrap="square" lIns="0" tIns="0" rIns="0" bIns="0" rtlCol="0" anchor="t">
            <a:noAutofit/>
          </a:bodyPr>
          <a:lstStyle/>
          <a:p>
            <a:pPr marL="0" indent="0" algn="l">
              <a:buNone/>
            </a:pPr>
            <a:r>
              <a:rPr lang="en-US" sz="3200" dirty="0">
                <a:solidFill>
                  <a:srgbClr val="FFFFFF"/>
                </a:solidFill>
                <a:latin typeface="Arial" pitchFamily="34" charset="0"/>
                <a:ea typeface="Arial" pitchFamily="34" charset="-122"/>
                <a:cs typeface="Arial" pitchFamily="34" charset="-120"/>
              </a:rPr>
              <a:t>• Test acceleration risk</a:t>
            </a:r>
            <a:endParaRPr lang="en-US" sz="3200" dirty="0"/>
          </a:p>
        </p:txBody>
      </p:sp>
      <p:sp>
        <p:nvSpPr>
          <p:cNvPr id="22" name="Text 19"/>
          <p:cNvSpPr/>
          <p:nvPr/>
        </p:nvSpPr>
        <p:spPr>
          <a:xfrm>
            <a:off x="19875500" y="8466512"/>
            <a:ext cx="3144520" cy="502920"/>
          </a:xfrm>
          <a:prstGeom prst="rect">
            <a:avLst/>
          </a:prstGeom>
          <a:noFill/>
          <a:ln/>
        </p:spPr>
        <p:txBody>
          <a:bodyPr wrap="square" lIns="0" tIns="0" rIns="0" bIns="0" rtlCol="0" anchor="t">
            <a:noAutofit/>
          </a:bodyPr>
          <a:lstStyle/>
          <a:p>
            <a:pPr marL="0" indent="0" algn="l">
              <a:buNone/>
            </a:pPr>
            <a:r>
              <a:rPr lang="en-US" sz="3200" dirty="0">
                <a:solidFill>
                  <a:srgbClr val="FFFFFF"/>
                </a:solidFill>
                <a:latin typeface="Arial" pitchFamily="34" charset="0"/>
                <a:ea typeface="Arial" pitchFamily="34" charset="-122"/>
                <a:cs typeface="Arial" pitchFamily="34" charset="-120"/>
              </a:rPr>
              <a:t>• Upgradeability / MOSA</a:t>
            </a:r>
            <a:endParaRPr lang="en-US" sz="3200" dirty="0"/>
          </a:p>
        </p:txBody>
      </p:sp>
      <p:sp>
        <p:nvSpPr>
          <p:cNvPr id="23" name="Text 20"/>
          <p:cNvSpPr/>
          <p:nvPr/>
        </p:nvSpPr>
        <p:spPr>
          <a:xfrm>
            <a:off x="19875500" y="9711112"/>
            <a:ext cx="3144520" cy="1165352"/>
          </a:xfrm>
          <a:prstGeom prst="rect">
            <a:avLst/>
          </a:prstGeom>
          <a:noFill/>
          <a:ln/>
        </p:spPr>
        <p:txBody>
          <a:bodyPr wrap="square" lIns="0" tIns="0" rIns="0" bIns="0" rtlCol="0" anchor="t">
            <a:normAutofit/>
          </a:bodyPr>
          <a:lstStyle/>
          <a:p>
            <a:pPr marL="0" indent="0" algn="l">
              <a:buNone/>
            </a:pPr>
            <a:r>
              <a:rPr lang="en-US" sz="3200" dirty="0">
                <a:solidFill>
                  <a:srgbClr val="FFFFFF"/>
                </a:solidFill>
                <a:latin typeface="Arial" pitchFamily="34" charset="0"/>
                <a:ea typeface="Arial" pitchFamily="34" charset="-122"/>
                <a:cs typeface="Arial" pitchFamily="34" charset="-120"/>
              </a:rPr>
              <a:t>• Cost and time to deploy</a:t>
            </a:r>
            <a:endParaRPr lang="en-US" sz="3200" dirty="0"/>
          </a:p>
        </p:txBody>
      </p:sp>
      <p:sp>
        <p:nvSpPr>
          <p:cNvPr id="24" name="Slide Number Placeholder 23">
            <a:extLst>
              <a:ext uri="{FF2B5EF4-FFF2-40B4-BE49-F238E27FC236}">
                <a16:creationId xmlns:a16="http://schemas.microsoft.com/office/drawing/2014/main" id="{D765AF19-4C4E-6155-049E-F82E3A342E1D}"/>
              </a:ext>
            </a:extLst>
          </p:cNvPr>
          <p:cNvSpPr>
            <a:spLocks noGrp="1"/>
          </p:cNvSpPr>
          <p:nvPr>
            <p:ph type="sldNum" sz="quarter" idx="4"/>
          </p:nvPr>
        </p:nvSpPr>
        <p:spPr/>
        <p:txBody>
          <a:bodyPr/>
          <a:lstStyle/>
          <a:p>
            <a:fld id="{503B8974-F81B-E040-BB67-680FD87146FC}" type="slidenum">
              <a:rPr lang="en-US" smtClean="0"/>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59" y="438912"/>
            <a:ext cx="17905513" cy="1005840"/>
          </a:xfrm>
          <a:prstGeom prst="rect">
            <a:avLst/>
          </a:prstGeom>
          <a:noFill/>
          <a:ln/>
        </p:spPr>
        <p:txBody>
          <a:bodyPr wrap="square" lIns="0" tIns="0" rIns="0" bIns="0" rtlCol="0" anchor="ctr">
            <a:normAutofit/>
          </a:bodyPr>
          <a:lstStyle/>
          <a:p>
            <a:pPr marL="0" indent="0" algn="l">
              <a:buNone/>
            </a:pPr>
            <a:r>
              <a:rPr lang="en-US" sz="4800" b="1">
                <a:solidFill>
                  <a:srgbClr val="111111"/>
                </a:solidFill>
                <a:latin typeface="Arial" pitchFamily="34" charset="0"/>
                <a:ea typeface="Arial" pitchFamily="34" charset="-122"/>
                <a:cs typeface="Arial" pitchFamily="34" charset="-120"/>
              </a:rPr>
              <a:t>The Gap: Digital threads trace what, but not why.</a:t>
            </a:r>
            <a:endParaRPr lang="en-US" sz="480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2082760" cy="841245"/>
          </a:xfrm>
          <a:prstGeom prst="rect">
            <a:avLst/>
          </a:prstGeom>
          <a:noFill/>
          <a:ln/>
        </p:spPr>
        <p:txBody>
          <a:bodyPr wrap="square" lIns="0" tIns="0" rIns="0" bIns="0" rtlCol="0" anchor="t">
            <a:noAutofit/>
          </a:bodyPr>
          <a:lstStyle/>
          <a:p>
            <a:pPr marL="0" indent="0" algn="l">
              <a:buNone/>
            </a:pPr>
            <a:r>
              <a:rPr lang="en-US" sz="3200">
                <a:solidFill>
                  <a:srgbClr val="7A7A7A"/>
                </a:solidFill>
                <a:latin typeface="Arial" pitchFamily="34" charset="0"/>
                <a:ea typeface="Arial" pitchFamily="34" charset="-122"/>
                <a:cs typeface="Arial" pitchFamily="34" charset="-120"/>
              </a:rPr>
              <a:t>Requirements, architectures, and verification artifacts are increasingly connected; concept commitments are still scattered across slide decks, minutes, and mutable model links.</a:t>
            </a:r>
            <a:endParaRPr lang="en-US" sz="3200"/>
          </a:p>
        </p:txBody>
      </p:sp>
      <p:sp>
        <p:nvSpPr>
          <p:cNvPr id="7" name="Text 4"/>
          <p:cNvSpPr/>
          <p:nvPr/>
        </p:nvSpPr>
        <p:spPr>
          <a:xfrm>
            <a:off x="1551710" y="3692499"/>
            <a:ext cx="6858000" cy="457200"/>
          </a:xfrm>
          <a:prstGeom prst="rect">
            <a:avLst/>
          </a:prstGeom>
          <a:noFill/>
          <a:ln/>
        </p:spPr>
        <p:txBody>
          <a:bodyPr wrap="square" lIns="0" tIns="0" rIns="0" bIns="0" rtlCol="0" anchor="t">
            <a:noAutofit/>
          </a:bodyPr>
          <a:lstStyle/>
          <a:p>
            <a:pPr marL="0" indent="0" algn="l">
              <a:buNone/>
            </a:pPr>
            <a:r>
              <a:rPr lang="en-US" sz="4400" b="1" dirty="0">
                <a:solidFill>
                  <a:srgbClr val="0B5D73"/>
                </a:solidFill>
                <a:latin typeface="Arial" pitchFamily="34" charset="0"/>
                <a:ea typeface="Arial" pitchFamily="34" charset="-122"/>
                <a:cs typeface="Arial" pitchFamily="34" charset="-120"/>
              </a:rPr>
              <a:t>Product thread state</a:t>
            </a:r>
            <a:endParaRPr lang="en-US" sz="4400" dirty="0"/>
          </a:p>
        </p:txBody>
      </p:sp>
      <p:sp>
        <p:nvSpPr>
          <p:cNvPr id="8" name="Shape 5"/>
          <p:cNvSpPr/>
          <p:nvPr/>
        </p:nvSpPr>
        <p:spPr>
          <a:xfrm>
            <a:off x="3749040" y="5530997"/>
            <a:ext cx="4663440" cy="0"/>
          </a:xfrm>
          <a:prstGeom prst="line">
            <a:avLst/>
          </a:prstGeom>
          <a:solidFill>
            <a:srgbClr val="FFFFFF">
              <a:alpha val="0"/>
            </a:srgbClr>
          </a:solidFill>
          <a:ln w="30480">
            <a:solidFill>
              <a:srgbClr val="0B5D73"/>
            </a:solidFill>
            <a:prstDash val="solid"/>
            <a:headEnd type="none"/>
            <a:tailEnd type="triangle"/>
          </a:ln>
        </p:spPr>
        <p:txBody>
          <a:bodyPr/>
          <a:lstStyle/>
          <a:p>
            <a:endParaRPr lang="en-US" sz="3200"/>
          </a:p>
        </p:txBody>
      </p:sp>
      <p:sp>
        <p:nvSpPr>
          <p:cNvPr id="9" name="Shape 6"/>
          <p:cNvSpPr/>
          <p:nvPr/>
        </p:nvSpPr>
        <p:spPr>
          <a:xfrm>
            <a:off x="10287000" y="5530997"/>
            <a:ext cx="4526280" cy="0"/>
          </a:xfrm>
          <a:prstGeom prst="line">
            <a:avLst/>
          </a:prstGeom>
          <a:solidFill>
            <a:srgbClr val="FFFFFF">
              <a:alpha val="0"/>
            </a:srgbClr>
          </a:solidFill>
          <a:ln w="30480">
            <a:solidFill>
              <a:srgbClr val="0B5D73"/>
            </a:solidFill>
            <a:prstDash val="solid"/>
            <a:headEnd type="none"/>
            <a:tailEnd type="triangle"/>
          </a:ln>
        </p:spPr>
        <p:txBody>
          <a:bodyPr/>
          <a:lstStyle/>
          <a:p>
            <a:endParaRPr lang="en-US" sz="3200"/>
          </a:p>
        </p:txBody>
      </p:sp>
      <p:sp>
        <p:nvSpPr>
          <p:cNvPr id="10" name="Text 7"/>
          <p:cNvSpPr/>
          <p:nvPr/>
        </p:nvSpPr>
        <p:spPr>
          <a:xfrm>
            <a:off x="1463040" y="4845197"/>
            <a:ext cx="3840480" cy="132588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Requirements</a:t>
            </a:r>
            <a:endParaRPr lang="en-US" sz="3600"/>
          </a:p>
        </p:txBody>
      </p:sp>
      <p:sp>
        <p:nvSpPr>
          <p:cNvPr id="11" name="Text 8"/>
          <p:cNvSpPr/>
          <p:nvPr/>
        </p:nvSpPr>
        <p:spPr>
          <a:xfrm>
            <a:off x="7315200" y="4845197"/>
            <a:ext cx="3840480" cy="132588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Architecture</a:t>
            </a:r>
            <a:endParaRPr lang="en-US" sz="3600"/>
          </a:p>
        </p:txBody>
      </p:sp>
      <p:sp>
        <p:nvSpPr>
          <p:cNvPr id="12" name="Text 9"/>
          <p:cNvSpPr/>
          <p:nvPr/>
        </p:nvSpPr>
        <p:spPr>
          <a:xfrm>
            <a:off x="13167360" y="4845197"/>
            <a:ext cx="3840480" cy="132588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Verification</a:t>
            </a:r>
            <a:endParaRPr lang="en-US" sz="3600"/>
          </a:p>
        </p:txBody>
      </p:sp>
      <p:sp>
        <p:nvSpPr>
          <p:cNvPr id="13" name="Text 10"/>
          <p:cNvSpPr/>
          <p:nvPr/>
        </p:nvSpPr>
        <p:spPr>
          <a:xfrm>
            <a:off x="1417320" y="6445397"/>
            <a:ext cx="4023360" cy="365760"/>
          </a:xfrm>
          <a:prstGeom prst="rect">
            <a:avLst/>
          </a:prstGeom>
          <a:noFill/>
          <a:ln/>
        </p:spPr>
        <p:txBody>
          <a:bodyPr wrap="square" lIns="0" tIns="0" rIns="0" bIns="0" rtlCol="0" anchor="t">
            <a:noAutofit/>
          </a:bodyPr>
          <a:lstStyle/>
          <a:p>
            <a:pPr marL="0" indent="0" algn="ctr">
              <a:buNone/>
            </a:pPr>
            <a:r>
              <a:rPr lang="en-US" sz="3200">
                <a:solidFill>
                  <a:srgbClr val="7A7A7A"/>
                </a:solidFill>
                <a:latin typeface="Arial" pitchFamily="34" charset="0"/>
                <a:ea typeface="Arial" pitchFamily="34" charset="-122"/>
                <a:cs typeface="Arial" pitchFamily="34" charset="-120"/>
              </a:rPr>
              <a:t>what we built</a:t>
            </a:r>
            <a:endParaRPr lang="en-US" sz="3200"/>
          </a:p>
        </p:txBody>
      </p:sp>
      <p:sp>
        <p:nvSpPr>
          <p:cNvPr id="14" name="Text 11"/>
          <p:cNvSpPr/>
          <p:nvPr/>
        </p:nvSpPr>
        <p:spPr>
          <a:xfrm>
            <a:off x="7315200" y="6445397"/>
            <a:ext cx="4023360" cy="365760"/>
          </a:xfrm>
          <a:prstGeom prst="rect">
            <a:avLst/>
          </a:prstGeom>
          <a:noFill/>
          <a:ln/>
        </p:spPr>
        <p:txBody>
          <a:bodyPr wrap="square" lIns="0" tIns="0" rIns="0" bIns="0" rtlCol="0" anchor="t">
            <a:noAutofit/>
          </a:bodyPr>
          <a:lstStyle/>
          <a:p>
            <a:pPr marL="0" indent="0" algn="ctr">
              <a:buNone/>
            </a:pPr>
            <a:r>
              <a:rPr lang="en-US" sz="3200">
                <a:solidFill>
                  <a:srgbClr val="7A7A7A"/>
                </a:solidFill>
                <a:latin typeface="Arial" pitchFamily="34" charset="0"/>
                <a:ea typeface="Arial" pitchFamily="34" charset="-122"/>
                <a:cs typeface="Arial" pitchFamily="34" charset="-120"/>
              </a:rPr>
              <a:t>what we modeled</a:t>
            </a:r>
            <a:endParaRPr lang="en-US" sz="3200"/>
          </a:p>
        </p:txBody>
      </p:sp>
      <p:sp>
        <p:nvSpPr>
          <p:cNvPr id="15" name="Text 12"/>
          <p:cNvSpPr/>
          <p:nvPr/>
        </p:nvSpPr>
        <p:spPr>
          <a:xfrm>
            <a:off x="13167360" y="6445397"/>
            <a:ext cx="4023360" cy="365760"/>
          </a:xfrm>
          <a:prstGeom prst="rect">
            <a:avLst/>
          </a:prstGeom>
          <a:noFill/>
          <a:ln/>
        </p:spPr>
        <p:txBody>
          <a:bodyPr wrap="square" lIns="0" tIns="0" rIns="0" bIns="0" rtlCol="0" anchor="t">
            <a:noAutofit/>
          </a:bodyPr>
          <a:lstStyle/>
          <a:p>
            <a:pPr marL="0" indent="0" algn="ctr">
              <a:buNone/>
            </a:pPr>
            <a:r>
              <a:rPr lang="en-US" sz="3200">
                <a:solidFill>
                  <a:srgbClr val="7A7A7A"/>
                </a:solidFill>
                <a:latin typeface="Arial" pitchFamily="34" charset="0"/>
                <a:ea typeface="Arial" pitchFamily="34" charset="-122"/>
                <a:cs typeface="Arial" pitchFamily="34" charset="-120"/>
              </a:rPr>
              <a:t>what we verified</a:t>
            </a:r>
            <a:endParaRPr lang="en-US" sz="3200"/>
          </a:p>
        </p:txBody>
      </p:sp>
      <p:sp>
        <p:nvSpPr>
          <p:cNvPr id="16" name="Text 13"/>
          <p:cNvSpPr/>
          <p:nvPr/>
        </p:nvSpPr>
        <p:spPr>
          <a:xfrm>
            <a:off x="1551710" y="7715859"/>
            <a:ext cx="6858000" cy="457200"/>
          </a:xfrm>
          <a:prstGeom prst="rect">
            <a:avLst/>
          </a:prstGeom>
          <a:noFill/>
          <a:ln/>
        </p:spPr>
        <p:txBody>
          <a:bodyPr wrap="square" lIns="0" tIns="0" rIns="0" bIns="0" rtlCol="0" anchor="t">
            <a:noAutofit/>
          </a:bodyPr>
          <a:lstStyle/>
          <a:p>
            <a:pPr marL="0" indent="0" algn="l">
              <a:buNone/>
            </a:pPr>
            <a:r>
              <a:rPr lang="en-US" sz="4400" b="1">
                <a:solidFill>
                  <a:srgbClr val="F06A2A"/>
                </a:solidFill>
                <a:latin typeface="Arial" pitchFamily="34" charset="0"/>
                <a:ea typeface="Arial" pitchFamily="34" charset="-122"/>
                <a:cs typeface="Arial" pitchFamily="34" charset="-120"/>
              </a:rPr>
              <a:t>Decision state</a:t>
            </a:r>
            <a:endParaRPr lang="en-US" sz="4400"/>
          </a:p>
        </p:txBody>
      </p:sp>
      <p:sp>
        <p:nvSpPr>
          <p:cNvPr id="17" name="Shape 14"/>
          <p:cNvSpPr/>
          <p:nvPr/>
        </p:nvSpPr>
        <p:spPr>
          <a:xfrm>
            <a:off x="1463040" y="8502797"/>
            <a:ext cx="15819120" cy="2492304"/>
          </a:xfrm>
          <a:prstGeom prst="rect">
            <a:avLst/>
          </a:prstGeom>
          <a:solidFill>
            <a:srgbClr val="F2E4DE"/>
          </a:solidFill>
          <a:ln w="12700">
            <a:solidFill>
              <a:srgbClr val="F2E4DE">
                <a:alpha val="0"/>
              </a:srgbClr>
            </a:solidFill>
            <a:prstDash val="solid"/>
          </a:ln>
        </p:spPr>
        <p:txBody>
          <a:bodyPr/>
          <a:lstStyle/>
          <a:p>
            <a:endParaRPr lang="en-US" sz="3200"/>
          </a:p>
        </p:txBody>
      </p:sp>
      <p:sp>
        <p:nvSpPr>
          <p:cNvPr id="18" name="Text 15"/>
          <p:cNvSpPr/>
          <p:nvPr/>
        </p:nvSpPr>
        <p:spPr>
          <a:xfrm>
            <a:off x="1993834" y="9125031"/>
            <a:ext cx="3108960" cy="457200"/>
          </a:xfrm>
          <a:prstGeom prst="roundRect">
            <a:avLst/>
          </a:prstGeom>
          <a:noFill/>
          <a:ln w="12700">
            <a:solidFill>
              <a:srgbClr val="D5C5C0"/>
            </a:solidFill>
          </a:ln>
        </p:spPr>
        <p:txBody>
          <a:bodyPr wrap="square" lIns="1524" tIns="1524" rIns="1524" bIns="1524" rtlCol="0" anchor="ctr">
            <a:noAutofit/>
          </a:bodyPr>
          <a:lstStyle/>
          <a:p>
            <a:pPr marL="0" indent="0" algn="ctr">
              <a:buNone/>
            </a:pPr>
            <a:r>
              <a:rPr lang="en-US" sz="2800" b="1">
                <a:solidFill>
                  <a:srgbClr val="111111"/>
                </a:solidFill>
                <a:latin typeface="Arial" pitchFamily="34" charset="0"/>
                <a:ea typeface="Arial" pitchFamily="34" charset="-122"/>
                <a:cs typeface="Arial" pitchFamily="34" charset="-120"/>
              </a:rPr>
              <a:t>meeting minutes</a:t>
            </a:r>
            <a:endParaRPr lang="en-US" sz="2800" b="1"/>
          </a:p>
        </p:txBody>
      </p:sp>
      <p:sp>
        <p:nvSpPr>
          <p:cNvPr id="19" name="Text 16"/>
          <p:cNvSpPr/>
          <p:nvPr/>
        </p:nvSpPr>
        <p:spPr>
          <a:xfrm>
            <a:off x="5834314" y="9006159"/>
            <a:ext cx="2560320" cy="457200"/>
          </a:xfrm>
          <a:prstGeom prst="roundRect">
            <a:avLst/>
          </a:prstGeom>
          <a:noFill/>
          <a:ln w="12700">
            <a:solidFill>
              <a:srgbClr val="D5C5C0"/>
            </a:solidFill>
          </a:ln>
        </p:spPr>
        <p:txBody>
          <a:bodyPr wrap="square" lIns="1524" tIns="1524" rIns="1524" bIns="1524" rtlCol="0" anchor="ctr">
            <a:noAutofit/>
          </a:bodyPr>
          <a:lstStyle/>
          <a:p>
            <a:pPr marL="0" indent="0" algn="ctr">
              <a:buNone/>
            </a:pPr>
            <a:r>
              <a:rPr lang="en-US" sz="2800" b="1">
                <a:solidFill>
                  <a:srgbClr val="111111"/>
                </a:solidFill>
                <a:latin typeface="Arial" pitchFamily="34" charset="0"/>
                <a:ea typeface="Arial" pitchFamily="34" charset="-122"/>
                <a:cs typeface="Arial" pitchFamily="34" charset="-120"/>
              </a:rPr>
              <a:t>trade study v7</a:t>
            </a:r>
            <a:endParaRPr lang="en-US" sz="2800" b="1"/>
          </a:p>
        </p:txBody>
      </p:sp>
      <p:sp>
        <p:nvSpPr>
          <p:cNvPr id="20" name="Text 17"/>
          <p:cNvSpPr/>
          <p:nvPr/>
        </p:nvSpPr>
        <p:spPr>
          <a:xfrm>
            <a:off x="9126154" y="9243903"/>
            <a:ext cx="2194560" cy="457200"/>
          </a:xfrm>
          <a:prstGeom prst="roundRect">
            <a:avLst/>
          </a:prstGeom>
          <a:noFill/>
          <a:ln w="12700">
            <a:solidFill>
              <a:srgbClr val="D5C5C0"/>
            </a:solidFill>
          </a:ln>
        </p:spPr>
        <p:txBody>
          <a:bodyPr wrap="square" lIns="1524" tIns="1524" rIns="1524" bIns="1524" rtlCol="0" anchor="ctr">
            <a:noAutofit/>
          </a:bodyPr>
          <a:lstStyle/>
          <a:p>
            <a:pPr marL="0" indent="0" algn="ctr">
              <a:buNone/>
            </a:pPr>
            <a:r>
              <a:rPr lang="en-US" sz="2800" b="1">
                <a:solidFill>
                  <a:srgbClr val="111111"/>
                </a:solidFill>
                <a:latin typeface="Arial" pitchFamily="34" charset="0"/>
                <a:ea typeface="Arial" pitchFamily="34" charset="-122"/>
                <a:cs typeface="Arial" pitchFamily="34" charset="-120"/>
              </a:rPr>
              <a:t>model URL</a:t>
            </a:r>
            <a:endParaRPr lang="en-US" sz="2800" b="1"/>
          </a:p>
        </p:txBody>
      </p:sp>
      <p:sp>
        <p:nvSpPr>
          <p:cNvPr id="21" name="Text 18"/>
          <p:cNvSpPr/>
          <p:nvPr/>
        </p:nvSpPr>
        <p:spPr>
          <a:xfrm>
            <a:off x="12052234" y="9061023"/>
            <a:ext cx="2743200" cy="457200"/>
          </a:xfrm>
          <a:prstGeom prst="roundRect">
            <a:avLst/>
          </a:prstGeom>
          <a:noFill/>
          <a:ln w="12700">
            <a:solidFill>
              <a:srgbClr val="D5C5C0"/>
            </a:solidFill>
          </a:ln>
        </p:spPr>
        <p:txBody>
          <a:bodyPr wrap="square" lIns="1524" tIns="1524" rIns="1524" bIns="1524" rtlCol="0" anchor="ctr">
            <a:noAutofit/>
          </a:bodyPr>
          <a:lstStyle/>
          <a:p>
            <a:pPr marL="0" indent="0" algn="ctr">
              <a:buNone/>
            </a:pPr>
            <a:r>
              <a:rPr lang="en-US" sz="2800" b="1">
                <a:solidFill>
                  <a:srgbClr val="111111"/>
                </a:solidFill>
                <a:latin typeface="Arial" pitchFamily="34" charset="0"/>
                <a:ea typeface="Arial" pitchFamily="34" charset="-122"/>
                <a:cs typeface="Arial" pitchFamily="34" charset="-120"/>
              </a:rPr>
              <a:t>approval email</a:t>
            </a:r>
            <a:endParaRPr lang="en-US" sz="2800" b="1"/>
          </a:p>
        </p:txBody>
      </p:sp>
      <p:sp>
        <p:nvSpPr>
          <p:cNvPr id="22" name="Text 19"/>
          <p:cNvSpPr/>
          <p:nvPr/>
        </p:nvSpPr>
        <p:spPr>
          <a:xfrm>
            <a:off x="3914074" y="10130871"/>
            <a:ext cx="3017520" cy="457200"/>
          </a:xfrm>
          <a:prstGeom prst="roundRect">
            <a:avLst/>
          </a:prstGeom>
          <a:noFill/>
          <a:ln w="12700">
            <a:solidFill>
              <a:srgbClr val="D5C5C0"/>
            </a:solidFill>
          </a:ln>
        </p:spPr>
        <p:txBody>
          <a:bodyPr wrap="square" lIns="1524" tIns="1524" rIns="1524" bIns="1524" rtlCol="0" anchor="ctr">
            <a:noAutofit/>
          </a:bodyPr>
          <a:lstStyle/>
          <a:p>
            <a:pPr marL="0" indent="0" algn="ctr">
              <a:buNone/>
            </a:pPr>
            <a:r>
              <a:rPr lang="en-US" sz="2800" b="1">
                <a:solidFill>
                  <a:srgbClr val="111111"/>
                </a:solidFill>
                <a:latin typeface="Arial" pitchFamily="34" charset="0"/>
                <a:ea typeface="Arial" pitchFamily="34" charset="-122"/>
                <a:cs typeface="Arial" pitchFamily="34" charset="-120"/>
              </a:rPr>
              <a:t>slide rationale</a:t>
            </a:r>
            <a:endParaRPr lang="en-US" sz="2800" b="1"/>
          </a:p>
        </p:txBody>
      </p:sp>
      <p:sp>
        <p:nvSpPr>
          <p:cNvPr id="23" name="Text 20"/>
          <p:cNvSpPr/>
          <p:nvPr/>
        </p:nvSpPr>
        <p:spPr>
          <a:xfrm>
            <a:off x="7663114" y="10103439"/>
            <a:ext cx="3200400" cy="457200"/>
          </a:xfrm>
          <a:prstGeom prst="roundRect">
            <a:avLst/>
          </a:prstGeom>
          <a:noFill/>
          <a:ln w="12700">
            <a:solidFill>
              <a:srgbClr val="D5C5C0"/>
            </a:solidFill>
          </a:ln>
        </p:spPr>
        <p:txBody>
          <a:bodyPr wrap="square" lIns="1524" tIns="1524" rIns="1524" bIns="1524" rtlCol="0" anchor="ctr">
            <a:noAutofit/>
          </a:bodyPr>
          <a:lstStyle/>
          <a:p>
            <a:pPr marL="0" indent="0" algn="ctr">
              <a:buNone/>
            </a:pPr>
            <a:r>
              <a:rPr lang="en-US" sz="2800" b="1">
                <a:solidFill>
                  <a:srgbClr val="111111"/>
                </a:solidFill>
                <a:latin typeface="Arial" pitchFamily="34" charset="0"/>
                <a:ea typeface="Arial" pitchFamily="34" charset="-122"/>
                <a:cs typeface="Arial" pitchFamily="34" charset="-120"/>
              </a:rPr>
              <a:t>assumption note</a:t>
            </a:r>
            <a:endParaRPr lang="en-US" sz="2800" b="1"/>
          </a:p>
        </p:txBody>
      </p:sp>
      <p:sp>
        <p:nvSpPr>
          <p:cNvPr id="24" name="Text 21"/>
          <p:cNvSpPr/>
          <p:nvPr/>
        </p:nvSpPr>
        <p:spPr>
          <a:xfrm>
            <a:off x="11503594" y="10158303"/>
            <a:ext cx="3200400" cy="457200"/>
          </a:xfrm>
          <a:prstGeom prst="roundRect">
            <a:avLst/>
          </a:prstGeom>
          <a:noFill/>
          <a:ln w="12700">
            <a:solidFill>
              <a:srgbClr val="D5C5C0"/>
            </a:solidFill>
          </a:ln>
        </p:spPr>
        <p:txBody>
          <a:bodyPr wrap="square" lIns="1524" tIns="1524" rIns="1524" bIns="1524" rtlCol="0" anchor="ctr">
            <a:normAutofit lnSpcReduction="10000"/>
          </a:bodyPr>
          <a:lstStyle/>
          <a:p>
            <a:pPr marL="0" indent="0" algn="ctr">
              <a:buNone/>
            </a:pPr>
            <a:r>
              <a:rPr lang="en-US" sz="2800" b="1">
                <a:solidFill>
                  <a:srgbClr val="111111"/>
                </a:solidFill>
                <a:latin typeface="Arial" pitchFamily="34" charset="0"/>
                <a:ea typeface="Arial" pitchFamily="34" charset="-122"/>
                <a:cs typeface="Arial" pitchFamily="34" charset="-120"/>
              </a:rPr>
              <a:t>risk spreadsheet</a:t>
            </a:r>
            <a:endParaRPr lang="en-US" sz="2800" b="1"/>
          </a:p>
        </p:txBody>
      </p:sp>
      <p:sp>
        <p:nvSpPr>
          <p:cNvPr id="25" name="Text 22"/>
          <p:cNvSpPr/>
          <p:nvPr/>
        </p:nvSpPr>
        <p:spPr>
          <a:xfrm>
            <a:off x="15078677" y="9280037"/>
            <a:ext cx="1920240" cy="1005840"/>
          </a:xfrm>
          <a:prstGeom prst="hexagon">
            <a:avLst/>
          </a:prstGeom>
          <a:solidFill>
            <a:srgbClr val="B0292E"/>
          </a:solidFill>
          <a:ln w="12700">
            <a:solidFill>
              <a:srgbClr val="B0292E"/>
            </a:solidFill>
          </a:ln>
        </p:spPr>
        <p:txBody>
          <a:bodyPr wrap="square" lIns="1524" tIns="1524" rIns="1524" bIns="1524" rtlCol="0" anchor="ctr">
            <a:noAutofit/>
          </a:bodyPr>
          <a:lstStyle/>
          <a:p>
            <a:pPr marL="0" indent="0" algn="ctr">
              <a:buNone/>
            </a:pPr>
            <a:r>
              <a:rPr lang="en-US" sz="3600" b="1">
                <a:solidFill>
                  <a:srgbClr val="FFFFFF"/>
                </a:solidFill>
                <a:latin typeface="Arial" pitchFamily="34" charset="0"/>
                <a:ea typeface="Arial" pitchFamily="34" charset="-122"/>
                <a:cs typeface="Arial" pitchFamily="34" charset="-120"/>
              </a:rPr>
              <a:t>WHY?</a:t>
            </a:r>
            <a:endParaRPr lang="en-US" sz="3600"/>
          </a:p>
        </p:txBody>
      </p:sp>
      <p:sp>
        <p:nvSpPr>
          <p:cNvPr id="26" name="Shape 23"/>
          <p:cNvSpPr/>
          <p:nvPr/>
        </p:nvSpPr>
        <p:spPr>
          <a:xfrm>
            <a:off x="18176488" y="3839357"/>
            <a:ext cx="5049272" cy="7155744"/>
          </a:xfrm>
          <a:prstGeom prst="rect">
            <a:avLst/>
          </a:prstGeom>
          <a:solidFill>
            <a:srgbClr val="111111"/>
          </a:solidFill>
          <a:ln w="12700">
            <a:solidFill>
              <a:srgbClr val="111111">
                <a:alpha val="0"/>
              </a:srgbClr>
            </a:solidFill>
            <a:prstDash val="solid"/>
          </a:ln>
        </p:spPr>
        <p:txBody>
          <a:bodyPr/>
          <a:lstStyle/>
          <a:p>
            <a:endParaRPr lang="en-US" sz="3200"/>
          </a:p>
        </p:txBody>
      </p:sp>
      <p:sp>
        <p:nvSpPr>
          <p:cNvPr id="27" name="Text 24"/>
          <p:cNvSpPr/>
          <p:nvPr/>
        </p:nvSpPr>
        <p:spPr>
          <a:xfrm>
            <a:off x="18511024" y="4004399"/>
            <a:ext cx="4409936" cy="868680"/>
          </a:xfrm>
          <a:prstGeom prst="rect">
            <a:avLst/>
          </a:prstGeom>
          <a:noFill/>
          <a:ln/>
        </p:spPr>
        <p:txBody>
          <a:bodyPr wrap="square" lIns="0" tIns="0" rIns="0" bIns="0" rtlCol="0" anchor="t">
            <a:no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Audit questions</a:t>
            </a:r>
            <a:endParaRPr lang="en-US" sz="3600" dirty="0"/>
          </a:p>
          <a:p>
            <a:pPr marL="0" indent="0" algn="ctr">
              <a:buNone/>
            </a:pPr>
            <a:r>
              <a:rPr lang="en-US" sz="3600" b="1" dirty="0">
                <a:solidFill>
                  <a:srgbClr val="FFFFFF"/>
                </a:solidFill>
                <a:latin typeface="Arial" pitchFamily="34" charset="0"/>
                <a:ea typeface="Arial" pitchFamily="34" charset="-122"/>
                <a:cs typeface="Arial" pitchFamily="34" charset="-120"/>
              </a:rPr>
              <a:t>programs struggle to answer</a:t>
            </a:r>
            <a:endParaRPr lang="en-US" sz="3600" dirty="0"/>
          </a:p>
        </p:txBody>
      </p:sp>
      <p:sp>
        <p:nvSpPr>
          <p:cNvPr id="28" name="Text 25"/>
          <p:cNvSpPr/>
          <p:nvPr/>
        </p:nvSpPr>
        <p:spPr>
          <a:xfrm>
            <a:off x="18387248" y="5979269"/>
            <a:ext cx="4718081" cy="640080"/>
          </a:xfrm>
          <a:prstGeom prst="rect">
            <a:avLst/>
          </a:prstGeom>
          <a:noFill/>
          <a:ln/>
        </p:spPr>
        <p:txBody>
          <a:bodyPr wrap="square" lIns="0" tIns="0" rIns="0" bIns="0" rtlCol="0" anchor="t">
            <a:noAutofit/>
          </a:bodyPr>
          <a:lstStyle/>
          <a:p>
            <a:pPr marL="0" indent="0" algn="l">
              <a:buNone/>
            </a:pPr>
            <a:r>
              <a:rPr lang="en-US" sz="2800">
                <a:solidFill>
                  <a:srgbClr val="FFFFFF"/>
                </a:solidFill>
                <a:latin typeface="Arial" pitchFamily="34" charset="0"/>
                <a:ea typeface="Arial" pitchFamily="34" charset="-122"/>
                <a:cs typeface="Arial" pitchFamily="34" charset="-120"/>
              </a:rPr>
              <a:t>• Which dataset justified the recommendation?</a:t>
            </a:r>
            <a:endParaRPr lang="en-US" sz="2800"/>
          </a:p>
        </p:txBody>
      </p:sp>
      <p:sp>
        <p:nvSpPr>
          <p:cNvPr id="29" name="Text 26"/>
          <p:cNvSpPr/>
          <p:nvPr/>
        </p:nvSpPr>
        <p:spPr>
          <a:xfrm>
            <a:off x="18387248" y="7189175"/>
            <a:ext cx="4718081" cy="640080"/>
          </a:xfrm>
          <a:prstGeom prst="rect">
            <a:avLst/>
          </a:prstGeom>
          <a:noFill/>
          <a:ln/>
        </p:spPr>
        <p:txBody>
          <a:bodyPr wrap="square" lIns="0" tIns="0" rIns="0" bIns="0" rtlCol="0" anchor="t">
            <a:noAutofit/>
          </a:bodyPr>
          <a:lstStyle/>
          <a:p>
            <a:pPr marL="0" indent="0" algn="l">
              <a:buNone/>
            </a:pPr>
            <a:r>
              <a:rPr lang="en-US" sz="2800">
                <a:solidFill>
                  <a:srgbClr val="FFFFFF"/>
                </a:solidFill>
                <a:latin typeface="Arial" pitchFamily="34" charset="0"/>
                <a:ea typeface="Arial" pitchFamily="34" charset="-122"/>
                <a:cs typeface="Arial" pitchFamily="34" charset="-120"/>
              </a:rPr>
              <a:t>• Which model baseline was used?</a:t>
            </a:r>
            <a:endParaRPr lang="en-US" sz="2800"/>
          </a:p>
        </p:txBody>
      </p:sp>
      <p:sp>
        <p:nvSpPr>
          <p:cNvPr id="30" name="Text 27"/>
          <p:cNvSpPr/>
          <p:nvPr/>
        </p:nvSpPr>
        <p:spPr>
          <a:xfrm>
            <a:off x="18387248" y="8399081"/>
            <a:ext cx="4718081" cy="640080"/>
          </a:xfrm>
          <a:prstGeom prst="rect">
            <a:avLst/>
          </a:prstGeom>
          <a:noFill/>
          <a:ln/>
        </p:spPr>
        <p:txBody>
          <a:bodyPr wrap="square" lIns="0" tIns="0" rIns="0" bIns="0" rtlCol="0" anchor="t">
            <a:noAutofit/>
          </a:bodyPr>
          <a:lstStyle/>
          <a:p>
            <a:pPr marL="0" indent="0" algn="l">
              <a:buNone/>
            </a:pPr>
            <a:r>
              <a:rPr lang="en-US" sz="2800">
                <a:solidFill>
                  <a:srgbClr val="FFFFFF"/>
                </a:solidFill>
                <a:latin typeface="Arial" pitchFamily="34" charset="0"/>
                <a:ea typeface="Arial" pitchFamily="34" charset="-122"/>
                <a:cs typeface="Arial" pitchFamily="34" charset="-120"/>
              </a:rPr>
              <a:t>• Were bias checks completed before the gate?</a:t>
            </a:r>
            <a:endParaRPr lang="en-US" sz="2800"/>
          </a:p>
        </p:txBody>
      </p:sp>
      <p:sp>
        <p:nvSpPr>
          <p:cNvPr id="31" name="Text 28"/>
          <p:cNvSpPr/>
          <p:nvPr/>
        </p:nvSpPr>
        <p:spPr>
          <a:xfrm>
            <a:off x="18387248" y="9608987"/>
            <a:ext cx="4718081" cy="640080"/>
          </a:xfrm>
          <a:prstGeom prst="rect">
            <a:avLst/>
          </a:prstGeom>
          <a:noFill/>
          <a:ln/>
        </p:spPr>
        <p:txBody>
          <a:bodyPr wrap="square" lIns="0" tIns="0" rIns="0" bIns="0" rtlCol="0" anchor="t">
            <a:noAutofit/>
          </a:bodyPr>
          <a:lstStyle/>
          <a:p>
            <a:pPr marL="0" indent="0" algn="l">
              <a:buNone/>
            </a:pPr>
            <a:r>
              <a:rPr lang="en-US" sz="2800">
                <a:solidFill>
                  <a:srgbClr val="FFFFFF"/>
                </a:solidFill>
                <a:latin typeface="Arial" pitchFamily="34" charset="0"/>
                <a:ea typeface="Arial" pitchFamily="34" charset="-122"/>
                <a:cs typeface="Arial" pitchFamily="34" charset="-120"/>
              </a:rPr>
              <a:t>• What conditions made the approval binding?</a:t>
            </a:r>
            <a:endParaRPr lang="en-US" sz="2800"/>
          </a:p>
        </p:txBody>
      </p:sp>
      <p:sp>
        <p:nvSpPr>
          <p:cNvPr id="32" name="Slide Number Placeholder 31">
            <a:extLst>
              <a:ext uri="{FF2B5EF4-FFF2-40B4-BE49-F238E27FC236}">
                <a16:creationId xmlns:a16="http://schemas.microsoft.com/office/drawing/2014/main" id="{48F38D72-45DD-A08F-AE36-7A315D6EBEF6}"/>
              </a:ext>
            </a:extLst>
          </p:cNvPr>
          <p:cNvSpPr>
            <a:spLocks noGrp="1"/>
          </p:cNvSpPr>
          <p:nvPr>
            <p:ph type="sldNum" sz="quarter" idx="4"/>
          </p:nvPr>
        </p:nvSpPr>
        <p:spPr/>
        <p:txBody>
          <a:bodyPr/>
          <a:lstStyle/>
          <a:p>
            <a:fld id="{503B8974-F81B-E040-BB67-680FD87146FC}"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749396" cy="1005840"/>
          </a:xfrm>
          <a:prstGeom prst="rect">
            <a:avLst/>
          </a:prstGeom>
          <a:noFill/>
          <a:ln/>
        </p:spPr>
        <p:txBody>
          <a:bodyPr wrap="square" lIns="0" tIns="0" rIns="0" bIns="0" rtlCol="0" anchor="ctr">
            <a:normAutofit/>
          </a:bodyPr>
          <a:lstStyle/>
          <a:p>
            <a:pPr marL="0" indent="0" algn="l">
              <a:buNone/>
            </a:pPr>
            <a:r>
              <a:rPr lang="en-US" sz="4800" b="1">
                <a:solidFill>
                  <a:srgbClr val="111111"/>
                </a:solidFill>
                <a:latin typeface="Arial" pitchFamily="34" charset="0"/>
                <a:ea typeface="Arial" pitchFamily="34" charset="-122"/>
                <a:cs typeface="Arial" pitchFamily="34" charset="-120"/>
              </a:rPr>
              <a:t>A decision artifact is the control‑plane of the digital thread.</a:t>
            </a:r>
            <a:endParaRPr lang="en-US" sz="480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2082760" cy="1005823"/>
          </a:xfrm>
          <a:prstGeom prst="rect">
            <a:avLst/>
          </a:prstGeom>
          <a:noFill/>
          <a:ln/>
        </p:spPr>
        <p:txBody>
          <a:bodyPr wrap="square" lIns="0" tIns="0" rIns="0" bIns="0" rtlCol="0" anchor="t">
            <a:normAutofit/>
          </a:bodyPr>
          <a:lstStyle/>
          <a:p>
            <a:pPr marL="0" indent="0" algn="l">
              <a:buNone/>
            </a:pPr>
            <a:r>
              <a:rPr lang="en-US" sz="3200">
                <a:solidFill>
                  <a:srgbClr val="7A7A7A"/>
                </a:solidFill>
                <a:latin typeface="Arial" pitchFamily="34" charset="0"/>
                <a:ea typeface="Arial" pitchFamily="34" charset="-122"/>
                <a:cs typeface="Arial" pitchFamily="34" charset="-120"/>
              </a:rPr>
              <a:t>It is not an analysis model and not a folder of supporting documents; it is the minimal machine‑interpretable record that makes a commitment governable.</a:t>
            </a:r>
            <a:endParaRPr lang="en-US" sz="3200"/>
          </a:p>
        </p:txBody>
      </p:sp>
      <p:sp>
        <p:nvSpPr>
          <p:cNvPr id="7" name="Shape 4"/>
          <p:cNvSpPr/>
          <p:nvPr/>
        </p:nvSpPr>
        <p:spPr>
          <a:xfrm>
            <a:off x="3755731" y="4764042"/>
            <a:ext cx="5486400" cy="2011660"/>
          </a:xfrm>
          <a:prstGeom prst="line">
            <a:avLst/>
          </a:prstGeom>
          <a:solidFill>
            <a:srgbClr val="FFFFFF">
              <a:alpha val="0"/>
            </a:srgbClr>
          </a:solidFill>
          <a:ln w="57150">
            <a:solidFill>
              <a:srgbClr val="9AA3AA"/>
            </a:solidFill>
            <a:prstDash val="solid"/>
            <a:headEnd type="none"/>
            <a:tailEnd type="triangle" w="lg" len="lg"/>
          </a:ln>
        </p:spPr>
        <p:txBody>
          <a:bodyPr/>
          <a:lstStyle/>
          <a:p>
            <a:endParaRPr lang="en-US" sz="3600"/>
          </a:p>
        </p:txBody>
      </p:sp>
      <p:sp>
        <p:nvSpPr>
          <p:cNvPr id="9" name="Shape 6"/>
          <p:cNvSpPr/>
          <p:nvPr/>
        </p:nvSpPr>
        <p:spPr>
          <a:xfrm>
            <a:off x="8419171" y="4764042"/>
            <a:ext cx="1148575" cy="1307537"/>
          </a:xfrm>
          <a:prstGeom prst="line">
            <a:avLst/>
          </a:prstGeom>
          <a:solidFill>
            <a:srgbClr val="FFFFFF">
              <a:alpha val="0"/>
            </a:srgbClr>
          </a:solidFill>
          <a:ln w="57150">
            <a:solidFill>
              <a:srgbClr val="9AA3AA"/>
            </a:solidFill>
            <a:prstDash val="solid"/>
            <a:headEnd type="none"/>
            <a:tailEnd type="triangle" w="lg" len="lg"/>
          </a:ln>
        </p:spPr>
        <p:txBody>
          <a:bodyPr/>
          <a:lstStyle/>
          <a:p>
            <a:endParaRPr lang="en-US" sz="3600"/>
          </a:p>
        </p:txBody>
      </p:sp>
      <p:sp>
        <p:nvSpPr>
          <p:cNvPr id="10" name="Shape 7"/>
          <p:cNvSpPr/>
          <p:nvPr/>
        </p:nvSpPr>
        <p:spPr>
          <a:xfrm>
            <a:off x="8419171" y="9107442"/>
            <a:ext cx="1463040" cy="0"/>
          </a:xfrm>
          <a:prstGeom prst="line">
            <a:avLst/>
          </a:prstGeom>
          <a:solidFill>
            <a:srgbClr val="FFFFFF">
              <a:alpha val="0"/>
            </a:srgbClr>
          </a:solidFill>
          <a:ln w="22860">
            <a:solidFill>
              <a:srgbClr val="9AA3AA"/>
            </a:solidFill>
            <a:prstDash val="solid"/>
            <a:headEnd type="none"/>
            <a:tailEnd type="triangle"/>
          </a:ln>
        </p:spPr>
        <p:txBody>
          <a:bodyPr/>
          <a:lstStyle/>
          <a:p>
            <a:endParaRPr lang="en-US" sz="3600"/>
          </a:p>
        </p:txBody>
      </p:sp>
      <p:sp>
        <p:nvSpPr>
          <p:cNvPr id="11" name="Shape 8"/>
          <p:cNvSpPr/>
          <p:nvPr/>
        </p:nvSpPr>
        <p:spPr>
          <a:xfrm>
            <a:off x="15547035" y="4764042"/>
            <a:ext cx="0" cy="2011680"/>
          </a:xfrm>
          <a:prstGeom prst="line">
            <a:avLst/>
          </a:prstGeom>
          <a:solidFill>
            <a:srgbClr val="FFFFFF">
              <a:alpha val="0"/>
            </a:srgbClr>
          </a:solidFill>
          <a:ln w="57150">
            <a:solidFill>
              <a:srgbClr val="9AA3AA"/>
            </a:solidFill>
            <a:prstDash val="solid"/>
            <a:headEnd type="none"/>
            <a:tailEnd type="triangle" w="lg" len="lg"/>
          </a:ln>
        </p:spPr>
        <p:txBody>
          <a:bodyPr/>
          <a:lstStyle/>
          <a:p>
            <a:endParaRPr lang="en-US" sz="3600"/>
          </a:p>
        </p:txBody>
      </p:sp>
      <p:sp>
        <p:nvSpPr>
          <p:cNvPr id="12" name="Shape 9"/>
          <p:cNvSpPr/>
          <p:nvPr/>
        </p:nvSpPr>
        <p:spPr>
          <a:xfrm>
            <a:off x="15547035" y="9107442"/>
            <a:ext cx="0" cy="0"/>
          </a:xfrm>
          <a:prstGeom prst="line">
            <a:avLst/>
          </a:prstGeom>
          <a:solidFill>
            <a:srgbClr val="FFFFFF">
              <a:alpha val="0"/>
            </a:srgbClr>
          </a:solidFill>
          <a:ln w="22860">
            <a:solidFill>
              <a:srgbClr val="9AA3AA"/>
            </a:solidFill>
            <a:prstDash val="solid"/>
            <a:headEnd type="none"/>
            <a:tailEnd type="triangle"/>
          </a:ln>
        </p:spPr>
        <p:txBody>
          <a:bodyPr/>
          <a:lstStyle/>
          <a:p>
            <a:endParaRPr lang="en-US" sz="3600"/>
          </a:p>
        </p:txBody>
      </p:sp>
      <p:sp>
        <p:nvSpPr>
          <p:cNvPr id="13" name="Shape 10"/>
          <p:cNvSpPr/>
          <p:nvPr/>
        </p:nvSpPr>
        <p:spPr>
          <a:xfrm>
            <a:off x="12899731" y="6775722"/>
            <a:ext cx="5031439" cy="0"/>
          </a:xfrm>
          <a:prstGeom prst="line">
            <a:avLst/>
          </a:prstGeom>
          <a:solidFill>
            <a:srgbClr val="FFFFFF">
              <a:alpha val="0"/>
            </a:srgbClr>
          </a:solidFill>
          <a:ln w="57150">
            <a:solidFill>
              <a:srgbClr val="F06A2A"/>
            </a:solidFill>
            <a:prstDash val="solid"/>
            <a:headEnd type="none"/>
            <a:tailEnd type="triangle" w="lg" len="lg"/>
          </a:ln>
        </p:spPr>
        <p:txBody>
          <a:bodyPr/>
          <a:lstStyle/>
          <a:p>
            <a:endParaRPr lang="en-US" sz="3600"/>
          </a:p>
        </p:txBody>
      </p:sp>
      <p:sp>
        <p:nvSpPr>
          <p:cNvPr id="14" name="Text 11"/>
          <p:cNvSpPr/>
          <p:nvPr/>
        </p:nvSpPr>
        <p:spPr>
          <a:xfrm>
            <a:off x="1835491" y="3392442"/>
            <a:ext cx="3840480" cy="137160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Question</a:t>
            </a:r>
            <a:endParaRPr lang="en-US" sz="3600"/>
          </a:p>
          <a:p>
            <a:pPr marL="0" indent="0" algn="ctr">
              <a:buNone/>
            </a:pPr>
            <a:r>
              <a:rPr lang="en-US" sz="3600" b="1">
                <a:solidFill>
                  <a:srgbClr val="FFFFFF"/>
                </a:solidFill>
                <a:latin typeface="Arial" pitchFamily="34" charset="0"/>
                <a:ea typeface="Arial" pitchFamily="34" charset="-122"/>
                <a:cs typeface="Arial" pitchFamily="34" charset="-120"/>
              </a:rPr>
              <a:t>&amp; scope</a:t>
            </a:r>
            <a:endParaRPr lang="en-US" sz="3600"/>
          </a:p>
        </p:txBody>
      </p:sp>
      <p:sp>
        <p:nvSpPr>
          <p:cNvPr id="15" name="Text 12"/>
          <p:cNvSpPr/>
          <p:nvPr/>
        </p:nvSpPr>
        <p:spPr>
          <a:xfrm>
            <a:off x="1835491" y="8421642"/>
            <a:ext cx="3840480" cy="137160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Alternatives</a:t>
            </a:r>
            <a:endParaRPr lang="en-US" sz="3600"/>
          </a:p>
          <a:p>
            <a:pPr marL="0" indent="0" algn="ctr">
              <a:buNone/>
            </a:pPr>
            <a:r>
              <a:rPr lang="en-US" sz="3600" b="1">
                <a:solidFill>
                  <a:srgbClr val="FFFFFF"/>
                </a:solidFill>
                <a:latin typeface="Arial" pitchFamily="34" charset="0"/>
                <a:ea typeface="Arial" pitchFamily="34" charset="-122"/>
                <a:cs typeface="Arial" pitchFamily="34" charset="-120"/>
              </a:rPr>
              <a:t>/ option set</a:t>
            </a:r>
            <a:endParaRPr lang="en-US" sz="3600"/>
          </a:p>
        </p:txBody>
      </p:sp>
      <p:sp>
        <p:nvSpPr>
          <p:cNvPr id="16" name="Text 13"/>
          <p:cNvSpPr/>
          <p:nvPr/>
        </p:nvSpPr>
        <p:spPr>
          <a:xfrm>
            <a:off x="6498931" y="3392442"/>
            <a:ext cx="3840480" cy="137160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Objectives</a:t>
            </a:r>
            <a:endParaRPr lang="en-US" sz="3600"/>
          </a:p>
          <a:p>
            <a:pPr marL="0" indent="0" algn="ctr">
              <a:buNone/>
            </a:pPr>
            <a:r>
              <a:rPr lang="en-US" sz="3600" b="1">
                <a:solidFill>
                  <a:srgbClr val="FFFFFF"/>
                </a:solidFill>
                <a:latin typeface="Arial" pitchFamily="34" charset="0"/>
                <a:ea typeface="Arial" pitchFamily="34" charset="-122"/>
                <a:cs typeface="Arial" pitchFamily="34" charset="-120"/>
              </a:rPr>
              <a:t>&amp; constraints</a:t>
            </a:r>
            <a:endParaRPr lang="en-US" sz="3600"/>
          </a:p>
        </p:txBody>
      </p:sp>
      <p:sp>
        <p:nvSpPr>
          <p:cNvPr id="17" name="Text 14"/>
          <p:cNvSpPr/>
          <p:nvPr/>
        </p:nvSpPr>
        <p:spPr>
          <a:xfrm>
            <a:off x="6498931" y="8421642"/>
            <a:ext cx="3840480" cy="137160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Uncertainty</a:t>
            </a:r>
            <a:endParaRPr lang="en-US" sz="3600"/>
          </a:p>
          <a:p>
            <a:pPr marL="0" indent="0" algn="ctr">
              <a:buNone/>
            </a:pPr>
            <a:r>
              <a:rPr lang="en-US" sz="3600" b="1">
                <a:solidFill>
                  <a:srgbClr val="FFFFFF"/>
                </a:solidFill>
                <a:latin typeface="Arial" pitchFamily="34" charset="0"/>
                <a:ea typeface="Arial" pitchFamily="34" charset="-122"/>
                <a:cs typeface="Arial" pitchFamily="34" charset="-120"/>
              </a:rPr>
              <a:t>&amp; risk</a:t>
            </a:r>
            <a:endParaRPr lang="en-US" sz="3600"/>
          </a:p>
        </p:txBody>
      </p:sp>
      <p:sp>
        <p:nvSpPr>
          <p:cNvPr id="18" name="Text 15"/>
          <p:cNvSpPr/>
          <p:nvPr/>
        </p:nvSpPr>
        <p:spPr>
          <a:xfrm>
            <a:off x="13626795" y="3392442"/>
            <a:ext cx="3840480" cy="1371600"/>
          </a:xfrm>
          <a:prstGeom prst="roundRect">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Reviewed</a:t>
            </a:r>
            <a:endParaRPr lang="en-US" sz="3600"/>
          </a:p>
          <a:p>
            <a:pPr marL="0" indent="0" algn="ctr">
              <a:buNone/>
            </a:pPr>
            <a:r>
              <a:rPr lang="en-US" sz="3600" b="1">
                <a:solidFill>
                  <a:srgbClr val="FFFFFF"/>
                </a:solidFill>
                <a:latin typeface="Arial" pitchFamily="34" charset="0"/>
                <a:ea typeface="Arial" pitchFamily="34" charset="-122"/>
                <a:cs typeface="Arial" pitchFamily="34" charset="-120"/>
              </a:rPr>
              <a:t>evidence</a:t>
            </a:r>
            <a:endParaRPr lang="en-US" sz="3600"/>
          </a:p>
        </p:txBody>
      </p:sp>
      <p:sp>
        <p:nvSpPr>
          <p:cNvPr id="19" name="Text 16"/>
          <p:cNvSpPr/>
          <p:nvPr/>
        </p:nvSpPr>
        <p:spPr>
          <a:xfrm>
            <a:off x="13626795" y="8421642"/>
            <a:ext cx="3840480" cy="137160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3600" b="1">
                <a:solidFill>
                  <a:srgbClr val="FFFFFF"/>
                </a:solidFill>
                <a:latin typeface="Arial" pitchFamily="34" charset="0"/>
                <a:ea typeface="Arial" pitchFamily="34" charset="-122"/>
                <a:cs typeface="Arial" pitchFamily="34" charset="-120"/>
              </a:rPr>
              <a:t>Approvals</a:t>
            </a:r>
            <a:endParaRPr lang="en-US" sz="3600"/>
          </a:p>
          <a:p>
            <a:pPr marL="0" indent="0" algn="ctr">
              <a:buNone/>
            </a:pPr>
            <a:r>
              <a:rPr lang="en-US" sz="3600" b="1">
                <a:solidFill>
                  <a:srgbClr val="FFFFFF"/>
                </a:solidFill>
                <a:latin typeface="Arial" pitchFamily="34" charset="0"/>
                <a:ea typeface="Arial" pitchFamily="34" charset="-122"/>
                <a:cs typeface="Arial" pitchFamily="34" charset="-120"/>
              </a:rPr>
              <a:t>&amp; conditions</a:t>
            </a:r>
            <a:endParaRPr lang="en-US" sz="3600"/>
          </a:p>
        </p:txBody>
      </p:sp>
      <p:sp>
        <p:nvSpPr>
          <p:cNvPr id="20" name="Text 17"/>
          <p:cNvSpPr/>
          <p:nvPr/>
        </p:nvSpPr>
        <p:spPr>
          <a:xfrm>
            <a:off x="9242131" y="5724162"/>
            <a:ext cx="3657600" cy="2103120"/>
          </a:xfrm>
          <a:prstGeom prst="hexagon">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4000" b="1">
                <a:solidFill>
                  <a:srgbClr val="FFFFFF"/>
                </a:solidFill>
                <a:latin typeface="Arial" pitchFamily="34" charset="0"/>
                <a:ea typeface="Arial" pitchFamily="34" charset="-122"/>
                <a:cs typeface="Arial" pitchFamily="34" charset="-120"/>
              </a:rPr>
              <a:t>Decision</a:t>
            </a:r>
            <a:endParaRPr lang="en-US" sz="4000"/>
          </a:p>
          <a:p>
            <a:pPr marL="0" indent="0" algn="ctr">
              <a:buNone/>
            </a:pPr>
            <a:r>
              <a:rPr lang="en-US" sz="4000" b="1">
                <a:solidFill>
                  <a:srgbClr val="FFFFFF"/>
                </a:solidFill>
                <a:latin typeface="Arial" pitchFamily="34" charset="0"/>
                <a:ea typeface="Arial" pitchFamily="34" charset="-122"/>
                <a:cs typeface="Arial" pitchFamily="34" charset="-120"/>
              </a:rPr>
              <a:t>Artifact</a:t>
            </a:r>
            <a:endParaRPr lang="en-US" sz="4000"/>
          </a:p>
        </p:txBody>
      </p:sp>
      <p:sp>
        <p:nvSpPr>
          <p:cNvPr id="21" name="Text 18"/>
          <p:cNvSpPr/>
          <p:nvPr/>
        </p:nvSpPr>
        <p:spPr>
          <a:xfrm>
            <a:off x="17931170" y="5861322"/>
            <a:ext cx="3376585" cy="182880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4000" b="1">
                <a:solidFill>
                  <a:srgbClr val="FFFFFF"/>
                </a:solidFill>
                <a:latin typeface="Arial" pitchFamily="34" charset="0"/>
                <a:ea typeface="Arial" pitchFamily="34" charset="-122"/>
                <a:cs typeface="Arial" pitchFamily="34" charset="-120"/>
              </a:rPr>
              <a:t>Binding</a:t>
            </a:r>
            <a:endParaRPr lang="en-US" sz="4000"/>
          </a:p>
          <a:p>
            <a:pPr marL="0" indent="0" algn="ctr">
              <a:buNone/>
            </a:pPr>
            <a:r>
              <a:rPr lang="en-US" sz="4000" b="1">
                <a:solidFill>
                  <a:srgbClr val="FFFFFF"/>
                </a:solidFill>
                <a:latin typeface="Arial" pitchFamily="34" charset="0"/>
                <a:ea typeface="Arial" pitchFamily="34" charset="-122"/>
                <a:cs typeface="Arial" pitchFamily="34" charset="-120"/>
              </a:rPr>
              <a:t>Commitment</a:t>
            </a:r>
            <a:endParaRPr lang="en-US" sz="4000"/>
          </a:p>
        </p:txBody>
      </p:sp>
      <p:sp>
        <p:nvSpPr>
          <p:cNvPr id="22" name="Text 19"/>
          <p:cNvSpPr/>
          <p:nvPr/>
        </p:nvSpPr>
        <p:spPr>
          <a:xfrm>
            <a:off x="2103120" y="10972799"/>
            <a:ext cx="20116800" cy="1005823"/>
          </a:xfrm>
          <a:prstGeom prst="rect">
            <a:avLst/>
          </a:prstGeom>
          <a:noFill/>
          <a:ln/>
        </p:spPr>
        <p:txBody>
          <a:bodyPr wrap="square" lIns="0" tIns="0" rIns="0" bIns="0" rtlCol="0" anchor="t">
            <a:normAutofit/>
          </a:bodyPr>
          <a:lstStyle/>
          <a:p>
            <a:pPr marL="0" indent="0" algn="ctr">
              <a:buNone/>
            </a:pPr>
            <a:r>
              <a:rPr lang="en-US" sz="3200" b="1">
                <a:solidFill>
                  <a:srgbClr val="8F1F24"/>
                </a:solidFill>
                <a:latin typeface="Arial" pitchFamily="34" charset="0"/>
                <a:ea typeface="Arial" pitchFamily="34" charset="-122"/>
                <a:cs typeface="Arial" pitchFamily="34" charset="-120"/>
              </a:rPr>
              <a:t>DDT is authoritative for decision governance state and provenance; MBSE/PLM remain authoritative for product definition and verification artifacts.</a:t>
            </a:r>
            <a:endParaRPr lang="en-US" sz="3200"/>
          </a:p>
        </p:txBody>
      </p:sp>
      <p:sp>
        <p:nvSpPr>
          <p:cNvPr id="23" name="Slide Number Placeholder 22">
            <a:extLst>
              <a:ext uri="{FF2B5EF4-FFF2-40B4-BE49-F238E27FC236}">
                <a16:creationId xmlns:a16="http://schemas.microsoft.com/office/drawing/2014/main" id="{FCA10F98-C609-F770-FE1D-886DCEEC6498}"/>
              </a:ext>
            </a:extLst>
          </p:cNvPr>
          <p:cNvSpPr>
            <a:spLocks noGrp="1"/>
          </p:cNvSpPr>
          <p:nvPr>
            <p:ph type="sldNum" sz="quarter" idx="4"/>
          </p:nvPr>
        </p:nvSpPr>
        <p:spPr/>
        <p:txBody>
          <a:bodyPr/>
          <a:lstStyle/>
          <a:p>
            <a:fld id="{503B8974-F81B-E040-BB67-680FD87146FC}" type="slidenum">
              <a:rPr lang="en-US" smtClean="0"/>
              <a:pPr/>
              <a:t>5</a:t>
            </a:fld>
            <a:endParaRPr lang="en-US"/>
          </a:p>
        </p:txBody>
      </p:sp>
      <p:sp>
        <p:nvSpPr>
          <p:cNvPr id="25" name="Shape 6">
            <a:extLst>
              <a:ext uri="{FF2B5EF4-FFF2-40B4-BE49-F238E27FC236}">
                <a16:creationId xmlns:a16="http://schemas.microsoft.com/office/drawing/2014/main" id="{902752FB-649D-B3B5-3C10-A7EA95C0FADC}"/>
              </a:ext>
            </a:extLst>
          </p:cNvPr>
          <p:cNvSpPr/>
          <p:nvPr/>
        </p:nvSpPr>
        <p:spPr>
          <a:xfrm flipV="1">
            <a:off x="8419171" y="7461501"/>
            <a:ext cx="1148575" cy="960139"/>
          </a:xfrm>
          <a:prstGeom prst="line">
            <a:avLst/>
          </a:prstGeom>
          <a:solidFill>
            <a:srgbClr val="FFFFFF">
              <a:alpha val="0"/>
            </a:srgbClr>
          </a:solidFill>
          <a:ln w="57150">
            <a:solidFill>
              <a:srgbClr val="9AA3AA"/>
            </a:solidFill>
            <a:prstDash val="solid"/>
            <a:headEnd type="none"/>
            <a:tailEnd type="triangle" w="lg" len="lg"/>
          </a:ln>
        </p:spPr>
        <p:txBody>
          <a:bodyPr/>
          <a:lstStyle/>
          <a:p>
            <a:endParaRPr lang="en-US" sz="3600"/>
          </a:p>
        </p:txBody>
      </p:sp>
      <p:sp>
        <p:nvSpPr>
          <p:cNvPr id="26" name="Shape 4">
            <a:extLst>
              <a:ext uri="{FF2B5EF4-FFF2-40B4-BE49-F238E27FC236}">
                <a16:creationId xmlns:a16="http://schemas.microsoft.com/office/drawing/2014/main" id="{1A648C75-4B65-E3CF-CB58-3EE0FFEEA556}"/>
              </a:ext>
            </a:extLst>
          </p:cNvPr>
          <p:cNvSpPr/>
          <p:nvPr/>
        </p:nvSpPr>
        <p:spPr>
          <a:xfrm flipV="1">
            <a:off x="3755731" y="6940298"/>
            <a:ext cx="5486400" cy="1481341"/>
          </a:xfrm>
          <a:prstGeom prst="line">
            <a:avLst/>
          </a:prstGeom>
          <a:solidFill>
            <a:srgbClr val="FFFFFF">
              <a:alpha val="0"/>
            </a:srgbClr>
          </a:solidFill>
          <a:ln w="57150">
            <a:solidFill>
              <a:srgbClr val="9AA3AA"/>
            </a:solidFill>
            <a:prstDash val="solid"/>
            <a:headEnd type="none"/>
            <a:tailEnd type="triangle" w="lg" len="lg"/>
          </a:ln>
        </p:spPr>
        <p:txBody>
          <a:bodyPr/>
          <a:lstStyle/>
          <a:p>
            <a:endParaRPr lang="en-US" sz="3600"/>
          </a:p>
        </p:txBody>
      </p:sp>
      <p:sp>
        <p:nvSpPr>
          <p:cNvPr id="27" name="Shape 8">
            <a:extLst>
              <a:ext uri="{FF2B5EF4-FFF2-40B4-BE49-F238E27FC236}">
                <a16:creationId xmlns:a16="http://schemas.microsoft.com/office/drawing/2014/main" id="{4A0CF0E2-5BC5-E037-246F-2A3A2C2D38C6}"/>
              </a:ext>
            </a:extLst>
          </p:cNvPr>
          <p:cNvSpPr/>
          <p:nvPr/>
        </p:nvSpPr>
        <p:spPr>
          <a:xfrm flipV="1">
            <a:off x="15547035" y="6858000"/>
            <a:ext cx="0" cy="1551452"/>
          </a:xfrm>
          <a:prstGeom prst="line">
            <a:avLst/>
          </a:prstGeom>
          <a:solidFill>
            <a:srgbClr val="FFFFFF">
              <a:alpha val="0"/>
            </a:srgbClr>
          </a:solidFill>
          <a:ln w="57150">
            <a:solidFill>
              <a:srgbClr val="9AA3AA"/>
            </a:solidFill>
            <a:prstDash val="solid"/>
            <a:headEnd type="none"/>
            <a:tailEnd type="triangle" w="lg" len="lg"/>
          </a:ln>
        </p:spPr>
        <p:txBody>
          <a:bodyPr/>
          <a:lstStyle/>
          <a:p>
            <a:endParaRPr lang="en-US" sz="3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922240" cy="1005840"/>
          </a:xfrm>
          <a:prstGeom prst="rect">
            <a:avLst/>
          </a:prstGeom>
          <a:noFill/>
          <a:ln/>
        </p:spPr>
        <p:txBody>
          <a:bodyPr wrap="square" lIns="0" tIns="0" rIns="0" bIns="0" rtlCol="0" anchor="ctr">
            <a:noAutofit/>
          </a:bodyPr>
          <a:lstStyle/>
          <a:p>
            <a:pPr marL="0" indent="0" algn="l">
              <a:buNone/>
            </a:pPr>
            <a:r>
              <a:rPr lang="en-US" sz="4800" b="1" dirty="0">
                <a:solidFill>
                  <a:srgbClr val="111111"/>
                </a:solidFill>
                <a:latin typeface="Arial" pitchFamily="34" charset="0"/>
                <a:ea typeface="Arial" pitchFamily="34" charset="-122"/>
                <a:cs typeface="Arial" pitchFamily="34" charset="-120"/>
              </a:rPr>
              <a:t>Fifteen requirements collapse to five governance obligations.</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0848320" cy="457200"/>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The full R1–R15 requirement set is broad; for presentation, the defensible synthesis is the obligations that make a decision record enterprise‑grade.</a:t>
            </a:r>
            <a:endParaRPr lang="en-US" sz="3200" dirty="0"/>
          </a:p>
        </p:txBody>
      </p:sp>
      <p:sp>
        <p:nvSpPr>
          <p:cNvPr id="7" name="Shape 4"/>
          <p:cNvSpPr/>
          <p:nvPr/>
        </p:nvSpPr>
        <p:spPr>
          <a:xfrm>
            <a:off x="1325880" y="3108960"/>
            <a:ext cx="201168" cy="1234440"/>
          </a:xfrm>
          <a:prstGeom prst="rect">
            <a:avLst/>
          </a:prstGeom>
          <a:solidFill>
            <a:srgbClr val="0B5D73"/>
          </a:solidFill>
          <a:ln w="12700">
            <a:solidFill>
              <a:srgbClr val="0B5D73">
                <a:alpha val="0"/>
              </a:srgbClr>
            </a:solidFill>
            <a:prstDash val="solid"/>
          </a:ln>
        </p:spPr>
        <p:txBody>
          <a:bodyPr/>
          <a:lstStyle/>
          <a:p>
            <a:endParaRPr lang="en-US" sz="3200"/>
          </a:p>
        </p:txBody>
      </p:sp>
      <p:sp>
        <p:nvSpPr>
          <p:cNvPr id="8" name="Text 5"/>
          <p:cNvSpPr/>
          <p:nvPr/>
        </p:nvSpPr>
        <p:spPr>
          <a:xfrm>
            <a:off x="1737360" y="3108960"/>
            <a:ext cx="5280660" cy="1106424"/>
          </a:xfrm>
          <a:prstGeom prst="rect">
            <a:avLst/>
          </a:prstGeom>
          <a:noFill/>
          <a:ln/>
        </p:spPr>
        <p:txBody>
          <a:bodyPr wrap="square" lIns="0" tIns="0" rIns="0" bIns="0" rtlCol="0" anchor="t">
            <a:noAutofit/>
          </a:bodyPr>
          <a:lstStyle/>
          <a:p>
            <a:pPr marL="0" indent="0" algn="l">
              <a:buNone/>
            </a:pPr>
            <a:r>
              <a:rPr lang="en-US" sz="3600" b="1" dirty="0">
                <a:solidFill>
                  <a:srgbClr val="0B5D73"/>
                </a:solidFill>
                <a:latin typeface="Arial" pitchFamily="34" charset="0"/>
                <a:ea typeface="Arial" pitchFamily="34" charset="-122"/>
                <a:cs typeface="Arial" pitchFamily="34" charset="-120"/>
              </a:rPr>
              <a:t>Govern the decision object</a:t>
            </a:r>
            <a:endParaRPr lang="en-US" sz="3600" dirty="0"/>
          </a:p>
        </p:txBody>
      </p:sp>
      <p:sp>
        <p:nvSpPr>
          <p:cNvPr id="9" name="Text 6"/>
          <p:cNvSpPr/>
          <p:nvPr/>
        </p:nvSpPr>
        <p:spPr>
          <a:xfrm>
            <a:off x="7658100" y="3127248"/>
            <a:ext cx="2994660" cy="512064"/>
          </a:xfrm>
          <a:prstGeom prst="roundRect">
            <a:avLst/>
          </a:prstGeom>
          <a:solidFill>
            <a:srgbClr val="E8EBEF"/>
          </a:solidFill>
          <a:ln w="12700">
            <a:solidFill>
              <a:srgbClr val="CDD2D6"/>
            </a:solidFill>
          </a:ln>
        </p:spPr>
        <p:txBody>
          <a:bodyPr wrap="square" lIns="1524" tIns="1524" rIns="1524" bIns="1524" rtlCol="0" anchor="ctr">
            <a:no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R1, R2, R10</a:t>
            </a:r>
            <a:endParaRPr lang="en-US" sz="2800" dirty="0"/>
          </a:p>
        </p:txBody>
      </p:sp>
      <p:sp>
        <p:nvSpPr>
          <p:cNvPr id="10" name="Text 7"/>
          <p:cNvSpPr/>
          <p:nvPr/>
        </p:nvSpPr>
        <p:spPr>
          <a:xfrm>
            <a:off x="11292840" y="3090672"/>
            <a:ext cx="11247120" cy="594360"/>
          </a:xfrm>
          <a:prstGeom prst="rect">
            <a:avLst/>
          </a:prstGeom>
          <a:noFill/>
          <a:ln/>
        </p:spPr>
        <p:txBody>
          <a:bodyPr wrap="square" lIns="0" tIns="0" rIns="0" bIns="0" rtlCol="0" anchor="t">
            <a:noAutofit/>
          </a:bodyPr>
          <a:lstStyle/>
          <a:p>
            <a:pPr marL="0" indent="0" algn="l">
              <a:buNone/>
            </a:pPr>
            <a:r>
              <a:rPr lang="en-US" sz="3600" dirty="0">
                <a:solidFill>
                  <a:srgbClr val="111111"/>
                </a:solidFill>
                <a:latin typeface="Arial" pitchFamily="34" charset="0"/>
                <a:ea typeface="Arial" pitchFamily="34" charset="-122"/>
                <a:cs typeface="Arial" pitchFamily="34" charset="-120"/>
              </a:rPr>
              <a:t>Decision, Commitment, Action, Outcome are structurally separate.</a:t>
            </a:r>
            <a:endParaRPr lang="en-US" sz="3600" dirty="0"/>
          </a:p>
        </p:txBody>
      </p:sp>
      <p:sp>
        <p:nvSpPr>
          <p:cNvPr id="11" name="Shape 8"/>
          <p:cNvSpPr/>
          <p:nvPr/>
        </p:nvSpPr>
        <p:spPr>
          <a:xfrm>
            <a:off x="1325880" y="4800600"/>
            <a:ext cx="201168" cy="1234440"/>
          </a:xfrm>
          <a:prstGeom prst="rect">
            <a:avLst/>
          </a:prstGeom>
          <a:solidFill>
            <a:srgbClr val="159DC2"/>
          </a:solidFill>
          <a:ln w="12700">
            <a:solidFill>
              <a:srgbClr val="159DC2">
                <a:alpha val="0"/>
              </a:srgbClr>
            </a:solidFill>
            <a:prstDash val="solid"/>
          </a:ln>
        </p:spPr>
        <p:txBody>
          <a:bodyPr/>
          <a:lstStyle/>
          <a:p>
            <a:endParaRPr lang="en-US" sz="3200"/>
          </a:p>
        </p:txBody>
      </p:sp>
      <p:sp>
        <p:nvSpPr>
          <p:cNvPr id="12" name="Text 9"/>
          <p:cNvSpPr/>
          <p:nvPr/>
        </p:nvSpPr>
        <p:spPr>
          <a:xfrm>
            <a:off x="1737360" y="4800600"/>
            <a:ext cx="5280660" cy="1106424"/>
          </a:xfrm>
          <a:prstGeom prst="rect">
            <a:avLst/>
          </a:prstGeom>
          <a:noFill/>
          <a:ln/>
        </p:spPr>
        <p:txBody>
          <a:bodyPr wrap="square" lIns="0" tIns="0" rIns="0" bIns="0" rtlCol="0" anchor="t">
            <a:noAutofit/>
          </a:bodyPr>
          <a:lstStyle/>
          <a:p>
            <a:pPr marL="0" indent="0" algn="l">
              <a:buNone/>
            </a:pPr>
            <a:r>
              <a:rPr lang="en-US" sz="3600" b="1" dirty="0">
                <a:solidFill>
                  <a:srgbClr val="159DC2"/>
                </a:solidFill>
                <a:latin typeface="Arial" pitchFamily="34" charset="0"/>
                <a:ea typeface="Arial" pitchFamily="34" charset="-122"/>
                <a:cs typeface="Arial" pitchFamily="34" charset="-120"/>
              </a:rPr>
              <a:t>Reproduce the evidence trail</a:t>
            </a:r>
            <a:endParaRPr lang="en-US" sz="3600" dirty="0"/>
          </a:p>
        </p:txBody>
      </p:sp>
      <p:sp>
        <p:nvSpPr>
          <p:cNvPr id="13" name="Text 10"/>
          <p:cNvSpPr/>
          <p:nvPr/>
        </p:nvSpPr>
        <p:spPr>
          <a:xfrm>
            <a:off x="7658100" y="4818888"/>
            <a:ext cx="2994660" cy="512064"/>
          </a:xfrm>
          <a:prstGeom prst="roundRect">
            <a:avLst/>
          </a:prstGeom>
          <a:solidFill>
            <a:srgbClr val="E8EBEF"/>
          </a:solidFill>
          <a:ln w="12700">
            <a:solidFill>
              <a:srgbClr val="CDD2D6"/>
            </a:solidFill>
          </a:ln>
        </p:spPr>
        <p:txBody>
          <a:bodyPr wrap="square" lIns="1524" tIns="1524" rIns="1524" bIns="1524" rtlCol="0" anchor="ctr">
            <a:no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R3, R13, R14</a:t>
            </a:r>
            <a:endParaRPr lang="en-US" sz="2800" dirty="0"/>
          </a:p>
        </p:txBody>
      </p:sp>
      <p:sp>
        <p:nvSpPr>
          <p:cNvPr id="14" name="Text 11"/>
          <p:cNvSpPr/>
          <p:nvPr/>
        </p:nvSpPr>
        <p:spPr>
          <a:xfrm>
            <a:off x="11292840" y="4782312"/>
            <a:ext cx="11247120" cy="594360"/>
          </a:xfrm>
          <a:prstGeom prst="rect">
            <a:avLst/>
          </a:prstGeom>
          <a:noFill/>
          <a:ln/>
        </p:spPr>
        <p:txBody>
          <a:bodyPr wrap="square" lIns="0" tIns="0" rIns="0" bIns="0" rtlCol="0" anchor="t">
            <a:noAutofit/>
          </a:bodyPr>
          <a:lstStyle/>
          <a:p>
            <a:pPr marL="0" indent="0" algn="l">
              <a:buNone/>
            </a:pPr>
            <a:r>
              <a:rPr lang="en-US" sz="3600" dirty="0">
                <a:solidFill>
                  <a:srgbClr val="111111"/>
                </a:solidFill>
                <a:latin typeface="Arial" pitchFamily="34" charset="0"/>
                <a:ea typeface="Arial" pitchFamily="34" charset="-122"/>
                <a:cs typeface="Arial" pitchFamily="34" charset="-120"/>
              </a:rPr>
              <a:t>Immutable runs, ingestion provenance, baseline/stream/changeset link validity.</a:t>
            </a:r>
            <a:endParaRPr lang="en-US" sz="3600" dirty="0"/>
          </a:p>
        </p:txBody>
      </p:sp>
      <p:sp>
        <p:nvSpPr>
          <p:cNvPr id="15" name="Shape 12"/>
          <p:cNvSpPr/>
          <p:nvPr/>
        </p:nvSpPr>
        <p:spPr>
          <a:xfrm>
            <a:off x="1325880" y="6492240"/>
            <a:ext cx="201168" cy="1234440"/>
          </a:xfrm>
          <a:prstGeom prst="rect">
            <a:avLst/>
          </a:prstGeom>
          <a:solidFill>
            <a:srgbClr val="F06A2A"/>
          </a:solidFill>
          <a:ln w="12700">
            <a:solidFill>
              <a:srgbClr val="F06A2A">
                <a:alpha val="0"/>
              </a:srgbClr>
            </a:solidFill>
            <a:prstDash val="solid"/>
          </a:ln>
        </p:spPr>
        <p:txBody>
          <a:bodyPr/>
          <a:lstStyle/>
          <a:p>
            <a:endParaRPr lang="en-US" sz="3200"/>
          </a:p>
        </p:txBody>
      </p:sp>
      <p:sp>
        <p:nvSpPr>
          <p:cNvPr id="16" name="Text 13"/>
          <p:cNvSpPr/>
          <p:nvPr/>
        </p:nvSpPr>
        <p:spPr>
          <a:xfrm>
            <a:off x="1737360" y="6492240"/>
            <a:ext cx="5280660" cy="1106424"/>
          </a:xfrm>
          <a:prstGeom prst="rect">
            <a:avLst/>
          </a:prstGeom>
          <a:noFill/>
          <a:ln/>
        </p:spPr>
        <p:txBody>
          <a:bodyPr wrap="square" lIns="0" tIns="0" rIns="0" bIns="0" rtlCol="0" anchor="t">
            <a:noAutofit/>
          </a:bodyPr>
          <a:lstStyle/>
          <a:p>
            <a:pPr marL="0" indent="0" algn="l">
              <a:buNone/>
            </a:pPr>
            <a:r>
              <a:rPr lang="en-US" sz="3600" b="1" dirty="0">
                <a:solidFill>
                  <a:srgbClr val="F06A2A"/>
                </a:solidFill>
                <a:latin typeface="Arial" pitchFamily="34" charset="0"/>
                <a:ea typeface="Arial" pitchFamily="34" charset="-122"/>
                <a:cs typeface="Arial" pitchFamily="34" charset="-120"/>
              </a:rPr>
              <a:t>Represent uncertainty, risk, and bias</a:t>
            </a:r>
            <a:endParaRPr lang="en-US" sz="3600" dirty="0"/>
          </a:p>
        </p:txBody>
      </p:sp>
      <p:sp>
        <p:nvSpPr>
          <p:cNvPr id="17" name="Text 14"/>
          <p:cNvSpPr/>
          <p:nvPr/>
        </p:nvSpPr>
        <p:spPr>
          <a:xfrm>
            <a:off x="7658100" y="6510528"/>
            <a:ext cx="2994660" cy="512064"/>
          </a:xfrm>
          <a:prstGeom prst="roundRect">
            <a:avLst/>
          </a:prstGeom>
          <a:solidFill>
            <a:srgbClr val="E8EBEF"/>
          </a:solidFill>
          <a:ln w="12700">
            <a:solidFill>
              <a:srgbClr val="CDD2D6"/>
            </a:solidFill>
          </a:ln>
        </p:spPr>
        <p:txBody>
          <a:bodyPr wrap="square" lIns="1524" tIns="1524" rIns="1524" bIns="1524" rtlCol="0" anchor="ctr">
            <a:no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R4, R5, R7</a:t>
            </a:r>
            <a:endParaRPr lang="en-US" sz="2800" dirty="0"/>
          </a:p>
        </p:txBody>
      </p:sp>
      <p:sp>
        <p:nvSpPr>
          <p:cNvPr id="18" name="Text 15"/>
          <p:cNvSpPr/>
          <p:nvPr/>
        </p:nvSpPr>
        <p:spPr>
          <a:xfrm>
            <a:off x="11292840" y="6473952"/>
            <a:ext cx="11247120" cy="594360"/>
          </a:xfrm>
          <a:prstGeom prst="rect">
            <a:avLst/>
          </a:prstGeom>
          <a:noFill/>
          <a:ln/>
        </p:spPr>
        <p:txBody>
          <a:bodyPr wrap="square" lIns="0" tIns="0" rIns="0" bIns="0" rtlCol="0" anchor="t">
            <a:noAutofit/>
          </a:bodyPr>
          <a:lstStyle/>
          <a:p>
            <a:pPr marL="0" indent="0" algn="l">
              <a:buNone/>
            </a:pPr>
            <a:r>
              <a:rPr lang="en-US" sz="3600" dirty="0">
                <a:solidFill>
                  <a:srgbClr val="111111"/>
                </a:solidFill>
                <a:latin typeface="Arial" pitchFamily="34" charset="0"/>
                <a:ea typeface="Arial" pitchFamily="34" charset="-122"/>
                <a:cs typeface="Arial" pitchFamily="34" charset="-120"/>
              </a:rPr>
              <a:t>Scenario sets, distributions, risk monitors, premortems, set‑based options.</a:t>
            </a:r>
            <a:endParaRPr lang="en-US" sz="3600" dirty="0"/>
          </a:p>
        </p:txBody>
      </p:sp>
      <p:sp>
        <p:nvSpPr>
          <p:cNvPr id="19" name="Shape 16"/>
          <p:cNvSpPr/>
          <p:nvPr/>
        </p:nvSpPr>
        <p:spPr>
          <a:xfrm>
            <a:off x="1325880" y="8183880"/>
            <a:ext cx="201168" cy="1234440"/>
          </a:xfrm>
          <a:prstGeom prst="rect">
            <a:avLst/>
          </a:prstGeom>
          <a:solidFill>
            <a:srgbClr val="1B75BB"/>
          </a:solidFill>
          <a:ln w="12700">
            <a:solidFill>
              <a:srgbClr val="1B75BB">
                <a:alpha val="0"/>
              </a:srgbClr>
            </a:solidFill>
            <a:prstDash val="solid"/>
          </a:ln>
        </p:spPr>
        <p:txBody>
          <a:bodyPr/>
          <a:lstStyle/>
          <a:p>
            <a:endParaRPr lang="en-US" sz="3200"/>
          </a:p>
        </p:txBody>
      </p:sp>
      <p:sp>
        <p:nvSpPr>
          <p:cNvPr id="20" name="Text 17"/>
          <p:cNvSpPr/>
          <p:nvPr/>
        </p:nvSpPr>
        <p:spPr>
          <a:xfrm>
            <a:off x="1737360" y="8183880"/>
            <a:ext cx="5280660" cy="1106424"/>
          </a:xfrm>
          <a:prstGeom prst="rect">
            <a:avLst/>
          </a:prstGeom>
          <a:noFill/>
          <a:ln/>
        </p:spPr>
        <p:txBody>
          <a:bodyPr wrap="square" lIns="0" tIns="0" rIns="0" bIns="0" rtlCol="0" anchor="t">
            <a:noAutofit/>
          </a:bodyPr>
          <a:lstStyle/>
          <a:p>
            <a:pPr marL="0" indent="0" algn="l">
              <a:buNone/>
            </a:pPr>
            <a:r>
              <a:rPr lang="en-US" sz="3600" b="1" dirty="0">
                <a:solidFill>
                  <a:srgbClr val="1B75BB"/>
                </a:solidFill>
                <a:latin typeface="Arial" pitchFamily="34" charset="0"/>
                <a:ea typeface="Arial" pitchFamily="34" charset="-122"/>
                <a:cs typeface="Arial" pitchFamily="34" charset="-120"/>
              </a:rPr>
              <a:t>Federate across the engineering ecosystem</a:t>
            </a:r>
            <a:endParaRPr lang="en-US" sz="3600" dirty="0"/>
          </a:p>
        </p:txBody>
      </p:sp>
      <p:sp>
        <p:nvSpPr>
          <p:cNvPr id="21" name="Text 18"/>
          <p:cNvSpPr/>
          <p:nvPr/>
        </p:nvSpPr>
        <p:spPr>
          <a:xfrm>
            <a:off x="7658100" y="8202168"/>
            <a:ext cx="2994660" cy="512064"/>
          </a:xfrm>
          <a:prstGeom prst="roundRect">
            <a:avLst/>
          </a:prstGeom>
          <a:solidFill>
            <a:srgbClr val="E8EBEF"/>
          </a:solidFill>
          <a:ln w="12700">
            <a:solidFill>
              <a:srgbClr val="CDD2D6"/>
            </a:solidFill>
          </a:ln>
        </p:spPr>
        <p:txBody>
          <a:bodyPr wrap="square" lIns="1524" tIns="1524" rIns="1524" bIns="1524" rtlCol="0" anchor="ctr">
            <a:no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R6, R8, R9, R11</a:t>
            </a:r>
            <a:endParaRPr lang="en-US" sz="2800" dirty="0"/>
          </a:p>
        </p:txBody>
      </p:sp>
      <p:sp>
        <p:nvSpPr>
          <p:cNvPr id="22" name="Text 19"/>
          <p:cNvSpPr/>
          <p:nvPr/>
        </p:nvSpPr>
        <p:spPr>
          <a:xfrm>
            <a:off x="11292840" y="8165592"/>
            <a:ext cx="11247120" cy="594360"/>
          </a:xfrm>
          <a:prstGeom prst="rect">
            <a:avLst/>
          </a:prstGeom>
          <a:noFill/>
          <a:ln/>
        </p:spPr>
        <p:txBody>
          <a:bodyPr wrap="square" lIns="0" tIns="0" rIns="0" bIns="0" rtlCol="0" anchor="t">
            <a:noAutofit/>
          </a:bodyPr>
          <a:lstStyle/>
          <a:p>
            <a:pPr marL="0" indent="0" algn="l">
              <a:buNone/>
            </a:pPr>
            <a:r>
              <a:rPr lang="en-US" sz="3600" dirty="0">
                <a:solidFill>
                  <a:srgbClr val="111111"/>
                </a:solidFill>
                <a:latin typeface="Arial" pitchFamily="34" charset="0"/>
                <a:ea typeface="Arial" pitchFamily="34" charset="-122"/>
                <a:cs typeface="Arial" pitchFamily="34" charset="-120"/>
              </a:rPr>
              <a:t>Hierarchies, reuse, toolchain adapters, security/access policy inheritance.</a:t>
            </a:r>
            <a:endParaRPr lang="en-US" sz="3600" dirty="0"/>
          </a:p>
        </p:txBody>
      </p:sp>
      <p:sp>
        <p:nvSpPr>
          <p:cNvPr id="23" name="Shape 20"/>
          <p:cNvSpPr/>
          <p:nvPr/>
        </p:nvSpPr>
        <p:spPr>
          <a:xfrm>
            <a:off x="1325880" y="9875520"/>
            <a:ext cx="201168" cy="1234440"/>
          </a:xfrm>
          <a:prstGeom prst="rect">
            <a:avLst/>
          </a:prstGeom>
          <a:solidFill>
            <a:srgbClr val="B0292E"/>
          </a:solidFill>
          <a:ln w="12700">
            <a:solidFill>
              <a:srgbClr val="B0292E">
                <a:alpha val="0"/>
              </a:srgbClr>
            </a:solidFill>
            <a:prstDash val="solid"/>
          </a:ln>
        </p:spPr>
        <p:txBody>
          <a:bodyPr/>
          <a:lstStyle/>
          <a:p>
            <a:endParaRPr lang="en-US" sz="3200"/>
          </a:p>
        </p:txBody>
      </p:sp>
      <p:sp>
        <p:nvSpPr>
          <p:cNvPr id="24" name="Text 21"/>
          <p:cNvSpPr/>
          <p:nvPr/>
        </p:nvSpPr>
        <p:spPr>
          <a:xfrm>
            <a:off x="1737360" y="9875520"/>
            <a:ext cx="5280660" cy="1106424"/>
          </a:xfrm>
          <a:prstGeom prst="rect">
            <a:avLst/>
          </a:prstGeom>
          <a:noFill/>
          <a:ln/>
        </p:spPr>
        <p:txBody>
          <a:bodyPr wrap="square" lIns="0" tIns="0" rIns="0" bIns="0" rtlCol="0" anchor="t">
            <a:noAutofit/>
          </a:bodyPr>
          <a:lstStyle/>
          <a:p>
            <a:pPr marL="0" indent="0" algn="l">
              <a:buNone/>
            </a:pPr>
            <a:r>
              <a:rPr lang="en-US" sz="3600" b="1" dirty="0">
                <a:solidFill>
                  <a:srgbClr val="B0292E"/>
                </a:solidFill>
                <a:latin typeface="Arial" pitchFamily="34" charset="0"/>
                <a:ea typeface="Arial" pitchFamily="34" charset="-122"/>
                <a:cs typeface="Arial" pitchFamily="34" charset="-120"/>
              </a:rPr>
              <a:t>Constrain automation and learn</a:t>
            </a:r>
            <a:endParaRPr lang="en-US" sz="3600" dirty="0"/>
          </a:p>
        </p:txBody>
      </p:sp>
      <p:sp>
        <p:nvSpPr>
          <p:cNvPr id="25" name="Text 22"/>
          <p:cNvSpPr/>
          <p:nvPr/>
        </p:nvSpPr>
        <p:spPr>
          <a:xfrm>
            <a:off x="7658100" y="9893808"/>
            <a:ext cx="2994660" cy="512064"/>
          </a:xfrm>
          <a:prstGeom prst="roundRect">
            <a:avLst/>
          </a:prstGeom>
          <a:solidFill>
            <a:srgbClr val="E8EBEF"/>
          </a:solidFill>
          <a:ln w="12700">
            <a:solidFill>
              <a:srgbClr val="CDD2D6"/>
            </a:solidFill>
          </a:ln>
        </p:spPr>
        <p:txBody>
          <a:bodyPr wrap="square" lIns="1524" tIns="1524" rIns="1524" bIns="1524" rtlCol="0" anchor="ctr">
            <a:noAutofit/>
          </a:bodyPr>
          <a:lstStyle/>
          <a:p>
            <a:pPr marL="0" indent="0" algn="ctr">
              <a:buNone/>
            </a:pPr>
            <a:r>
              <a:rPr lang="en-US" sz="2800" b="1" dirty="0">
                <a:solidFill>
                  <a:srgbClr val="111111"/>
                </a:solidFill>
                <a:latin typeface="Arial" pitchFamily="34" charset="0"/>
                <a:ea typeface="Arial" pitchFamily="34" charset="-122"/>
                <a:cs typeface="Arial" pitchFamily="34" charset="-120"/>
              </a:rPr>
              <a:t>R12, R15</a:t>
            </a:r>
            <a:endParaRPr lang="en-US" sz="2800" dirty="0"/>
          </a:p>
        </p:txBody>
      </p:sp>
      <p:sp>
        <p:nvSpPr>
          <p:cNvPr id="26" name="Text 23"/>
          <p:cNvSpPr/>
          <p:nvPr/>
        </p:nvSpPr>
        <p:spPr>
          <a:xfrm>
            <a:off x="11292840" y="9857232"/>
            <a:ext cx="11247120" cy="1225296"/>
          </a:xfrm>
          <a:prstGeom prst="rect">
            <a:avLst/>
          </a:prstGeom>
          <a:noFill/>
          <a:ln/>
        </p:spPr>
        <p:txBody>
          <a:bodyPr wrap="square" lIns="0" tIns="0" rIns="0" bIns="0" rtlCol="0" anchor="t">
            <a:normAutofit/>
          </a:bodyPr>
          <a:lstStyle/>
          <a:p>
            <a:pPr marL="0" indent="0" algn="l">
              <a:buNone/>
            </a:pPr>
            <a:r>
              <a:rPr lang="en-US" sz="3600" dirty="0">
                <a:solidFill>
                  <a:srgbClr val="111111"/>
                </a:solidFill>
                <a:latin typeface="Arial" pitchFamily="34" charset="0"/>
                <a:ea typeface="Arial" pitchFamily="34" charset="-122"/>
                <a:cs typeface="Arial" pitchFamily="34" charset="-120"/>
              </a:rPr>
              <a:t>Outcome feedback plus explicit human/service/AI actor permissions.</a:t>
            </a:r>
            <a:endParaRPr lang="en-US" sz="3600" dirty="0"/>
          </a:p>
        </p:txBody>
      </p:sp>
      <p:sp>
        <p:nvSpPr>
          <p:cNvPr id="27" name="Shape 24"/>
          <p:cNvSpPr/>
          <p:nvPr/>
        </p:nvSpPr>
        <p:spPr>
          <a:xfrm>
            <a:off x="1325880" y="11341305"/>
            <a:ext cx="21671280" cy="1312162"/>
          </a:xfrm>
          <a:prstGeom prst="rect">
            <a:avLst/>
          </a:prstGeom>
          <a:solidFill>
            <a:srgbClr val="E8EBEF"/>
          </a:solidFill>
          <a:ln w="12700">
            <a:solidFill>
              <a:srgbClr val="E8EBEF">
                <a:alpha val="0"/>
              </a:srgbClr>
            </a:solidFill>
            <a:prstDash val="solid"/>
          </a:ln>
        </p:spPr>
        <p:txBody>
          <a:bodyPr/>
          <a:lstStyle/>
          <a:p>
            <a:endParaRPr lang="en-US"/>
          </a:p>
        </p:txBody>
      </p:sp>
      <p:sp>
        <p:nvSpPr>
          <p:cNvPr id="28" name="Text 25"/>
          <p:cNvSpPr/>
          <p:nvPr/>
        </p:nvSpPr>
        <p:spPr>
          <a:xfrm>
            <a:off x="1600200" y="11521439"/>
            <a:ext cx="21122640" cy="640079"/>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Design implication: the schema must define what must exist, what must be immutable, what must be reviewed, and what may change only through governed transitions.</a:t>
            </a:r>
            <a:endParaRPr lang="en-US" sz="3200" dirty="0"/>
          </a:p>
        </p:txBody>
      </p:sp>
      <p:sp>
        <p:nvSpPr>
          <p:cNvPr id="29" name="Slide Number Placeholder 28">
            <a:extLst>
              <a:ext uri="{FF2B5EF4-FFF2-40B4-BE49-F238E27FC236}">
                <a16:creationId xmlns:a16="http://schemas.microsoft.com/office/drawing/2014/main" id="{340CFB8C-9426-712E-ED90-F6F0BF79F75E}"/>
              </a:ext>
            </a:extLst>
          </p:cNvPr>
          <p:cNvSpPr>
            <a:spLocks noGrp="1"/>
          </p:cNvSpPr>
          <p:nvPr>
            <p:ph type="sldNum" sz="quarter" idx="4"/>
          </p:nvPr>
        </p:nvSpPr>
        <p:spPr/>
        <p:txBody>
          <a:bodyPr/>
          <a:lstStyle/>
          <a:p>
            <a:fld id="{503B8974-F81B-E040-BB67-680FD87146FC}"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830800" cy="1133856"/>
          </a:xfrm>
          <a:prstGeom prst="rect">
            <a:avLst/>
          </a:prstGeom>
          <a:noFill/>
          <a:ln/>
        </p:spPr>
        <p:txBody>
          <a:bodyPr wrap="square" lIns="0" tIns="0" rIns="0" bIns="0" rtlCol="0" anchor="ctr">
            <a:normAutofit/>
          </a:bodyPr>
          <a:lstStyle/>
          <a:p>
            <a:pPr marL="0" indent="0" algn="l">
              <a:buNone/>
            </a:pPr>
            <a:r>
              <a:rPr lang="en-US" sz="4400" b="1" dirty="0">
                <a:solidFill>
                  <a:srgbClr val="111111"/>
                </a:solidFill>
                <a:latin typeface="Arial" pitchFamily="34" charset="0"/>
                <a:ea typeface="Arial" pitchFamily="34" charset="-122"/>
                <a:cs typeface="Arial" pitchFamily="34" charset="-120"/>
              </a:rPr>
              <a:t>Schema makes decisions computable without product authority.</a:t>
            </a:r>
            <a:endParaRPr lang="en-US" sz="44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sz="3600"/>
          </a:p>
        </p:txBody>
      </p:sp>
      <p:sp>
        <p:nvSpPr>
          <p:cNvPr id="6" name="Text 3"/>
          <p:cNvSpPr/>
          <p:nvPr/>
        </p:nvSpPr>
        <p:spPr>
          <a:xfrm>
            <a:off x="1143000" y="1783080"/>
            <a:ext cx="22233072" cy="710032"/>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Typed graph semantics make dependencies, evidence, commitments, and learning loops queryable across lifecycle states.</a:t>
            </a:r>
            <a:endParaRPr lang="en-US" sz="3200" dirty="0"/>
          </a:p>
        </p:txBody>
      </p:sp>
      <p:sp>
        <p:nvSpPr>
          <p:cNvPr id="8" name="Shape 4"/>
          <p:cNvSpPr/>
          <p:nvPr/>
        </p:nvSpPr>
        <p:spPr>
          <a:xfrm>
            <a:off x="1234440" y="2788920"/>
            <a:ext cx="109728" cy="1554480"/>
          </a:xfrm>
          <a:prstGeom prst="rect">
            <a:avLst/>
          </a:prstGeom>
          <a:solidFill>
            <a:srgbClr val="0B5D73"/>
          </a:solidFill>
          <a:ln w="12700">
            <a:solidFill>
              <a:srgbClr val="0B5D73">
                <a:alpha val="0"/>
              </a:srgbClr>
            </a:solidFill>
            <a:prstDash val="solid"/>
          </a:ln>
        </p:spPr>
        <p:txBody>
          <a:bodyPr/>
          <a:lstStyle/>
          <a:p>
            <a:endParaRPr lang="en-US" sz="4000"/>
          </a:p>
        </p:txBody>
      </p:sp>
      <p:sp>
        <p:nvSpPr>
          <p:cNvPr id="9" name="Text 5"/>
          <p:cNvSpPr/>
          <p:nvPr/>
        </p:nvSpPr>
        <p:spPr>
          <a:xfrm>
            <a:off x="1463040" y="2788920"/>
            <a:ext cx="5532120" cy="320040"/>
          </a:xfrm>
          <a:prstGeom prst="rect">
            <a:avLst/>
          </a:prstGeom>
          <a:noFill/>
          <a:ln/>
        </p:spPr>
        <p:txBody>
          <a:bodyPr wrap="square" lIns="0" tIns="0" rIns="0" bIns="0" rtlCol="0" anchor="t">
            <a:noAutofit/>
          </a:bodyPr>
          <a:lstStyle/>
          <a:p>
            <a:pPr marL="0" indent="0" algn="l">
              <a:buNone/>
            </a:pPr>
            <a:r>
              <a:rPr lang="en-US" sz="3200" b="1" dirty="0">
                <a:solidFill>
                  <a:srgbClr val="0B5D73"/>
                </a:solidFill>
                <a:latin typeface="Arial" pitchFamily="34" charset="0"/>
                <a:ea typeface="Arial" pitchFamily="34" charset="-122"/>
                <a:cs typeface="Arial" pitchFamily="34" charset="-120"/>
              </a:rPr>
              <a:t>Instance layer</a:t>
            </a:r>
            <a:endParaRPr lang="en-US" sz="3200" dirty="0"/>
          </a:p>
        </p:txBody>
      </p:sp>
      <p:sp>
        <p:nvSpPr>
          <p:cNvPr id="10" name="Text 6"/>
          <p:cNvSpPr/>
          <p:nvPr/>
        </p:nvSpPr>
        <p:spPr>
          <a:xfrm>
            <a:off x="1463040" y="3241548"/>
            <a:ext cx="6835140" cy="1170432"/>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Program‑specific state: Need, Decision, Evaluation Run, Evidence, Commitment, Action, Outcome.</a:t>
            </a:r>
            <a:endParaRPr lang="en-US" sz="3200" dirty="0"/>
          </a:p>
        </p:txBody>
      </p:sp>
      <p:sp>
        <p:nvSpPr>
          <p:cNvPr id="11" name="Shape 7"/>
          <p:cNvSpPr/>
          <p:nvPr/>
        </p:nvSpPr>
        <p:spPr>
          <a:xfrm>
            <a:off x="1234440" y="5074920"/>
            <a:ext cx="109728" cy="1554480"/>
          </a:xfrm>
          <a:prstGeom prst="rect">
            <a:avLst/>
          </a:prstGeom>
          <a:solidFill>
            <a:srgbClr val="159DC2"/>
          </a:solidFill>
          <a:ln w="12700">
            <a:solidFill>
              <a:srgbClr val="159DC2">
                <a:alpha val="0"/>
              </a:srgbClr>
            </a:solidFill>
            <a:prstDash val="solid"/>
          </a:ln>
        </p:spPr>
        <p:txBody>
          <a:bodyPr/>
          <a:lstStyle/>
          <a:p>
            <a:endParaRPr lang="en-US" sz="4000"/>
          </a:p>
        </p:txBody>
      </p:sp>
      <p:sp>
        <p:nvSpPr>
          <p:cNvPr id="12" name="Text 8"/>
          <p:cNvSpPr/>
          <p:nvPr/>
        </p:nvSpPr>
        <p:spPr>
          <a:xfrm>
            <a:off x="1463040" y="5074920"/>
            <a:ext cx="5532120" cy="320040"/>
          </a:xfrm>
          <a:prstGeom prst="rect">
            <a:avLst/>
          </a:prstGeom>
          <a:noFill/>
          <a:ln/>
        </p:spPr>
        <p:txBody>
          <a:bodyPr wrap="square" lIns="0" tIns="0" rIns="0" bIns="0" rtlCol="0" anchor="t">
            <a:noAutofit/>
          </a:bodyPr>
          <a:lstStyle/>
          <a:p>
            <a:pPr marL="0" indent="0" algn="l">
              <a:buNone/>
            </a:pPr>
            <a:r>
              <a:rPr lang="en-US" sz="3200" b="1" dirty="0">
                <a:solidFill>
                  <a:srgbClr val="159DC2"/>
                </a:solidFill>
                <a:latin typeface="Arial" pitchFamily="34" charset="0"/>
                <a:ea typeface="Arial" pitchFamily="34" charset="-122"/>
                <a:cs typeface="Arial" pitchFamily="34" charset="-120"/>
              </a:rPr>
              <a:t>Definition registry</a:t>
            </a:r>
            <a:endParaRPr lang="en-US" sz="3200" dirty="0"/>
          </a:p>
        </p:txBody>
      </p:sp>
      <p:sp>
        <p:nvSpPr>
          <p:cNvPr id="13" name="Text 9"/>
          <p:cNvSpPr/>
          <p:nvPr/>
        </p:nvSpPr>
        <p:spPr>
          <a:xfrm>
            <a:off x="1463040" y="5527548"/>
            <a:ext cx="6835140" cy="1170432"/>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Enterprise reusable semantics: Objective, Metric, Evaluator, Decision Class Policy.</a:t>
            </a:r>
            <a:endParaRPr lang="en-US" sz="3200" dirty="0"/>
          </a:p>
        </p:txBody>
      </p:sp>
      <p:sp>
        <p:nvSpPr>
          <p:cNvPr id="14" name="Shape 10"/>
          <p:cNvSpPr/>
          <p:nvPr/>
        </p:nvSpPr>
        <p:spPr>
          <a:xfrm>
            <a:off x="1234440" y="7360920"/>
            <a:ext cx="109728" cy="1554480"/>
          </a:xfrm>
          <a:prstGeom prst="rect">
            <a:avLst/>
          </a:prstGeom>
          <a:solidFill>
            <a:srgbClr val="4F9B50"/>
          </a:solidFill>
          <a:ln w="12700">
            <a:solidFill>
              <a:srgbClr val="4F9B50">
                <a:alpha val="0"/>
              </a:srgbClr>
            </a:solidFill>
            <a:prstDash val="solid"/>
          </a:ln>
        </p:spPr>
        <p:txBody>
          <a:bodyPr/>
          <a:lstStyle/>
          <a:p>
            <a:endParaRPr lang="en-US" sz="4000"/>
          </a:p>
        </p:txBody>
      </p:sp>
      <p:sp>
        <p:nvSpPr>
          <p:cNvPr id="15" name="Text 11"/>
          <p:cNvSpPr/>
          <p:nvPr/>
        </p:nvSpPr>
        <p:spPr>
          <a:xfrm>
            <a:off x="1463040" y="7360920"/>
            <a:ext cx="5532120" cy="320040"/>
          </a:xfrm>
          <a:prstGeom prst="rect">
            <a:avLst/>
          </a:prstGeom>
          <a:noFill/>
          <a:ln/>
        </p:spPr>
        <p:txBody>
          <a:bodyPr wrap="square" lIns="0" tIns="0" rIns="0" bIns="0" rtlCol="0" anchor="t">
            <a:noAutofit/>
          </a:bodyPr>
          <a:lstStyle/>
          <a:p>
            <a:pPr marL="0" indent="0" algn="l">
              <a:buNone/>
            </a:pPr>
            <a:r>
              <a:rPr lang="en-US" sz="3200" b="1" dirty="0">
                <a:solidFill>
                  <a:srgbClr val="4F9B50"/>
                </a:solidFill>
                <a:latin typeface="Arial" pitchFamily="34" charset="0"/>
                <a:ea typeface="Arial" pitchFamily="34" charset="-122"/>
                <a:cs typeface="Arial" pitchFamily="34" charset="-120"/>
              </a:rPr>
              <a:t>Learning loop</a:t>
            </a:r>
            <a:endParaRPr lang="en-US" sz="3200" dirty="0"/>
          </a:p>
        </p:txBody>
      </p:sp>
      <p:sp>
        <p:nvSpPr>
          <p:cNvPr id="16" name="Text 12"/>
          <p:cNvSpPr/>
          <p:nvPr/>
        </p:nvSpPr>
        <p:spPr>
          <a:xfrm>
            <a:off x="1463040" y="7813548"/>
            <a:ext cx="6835140" cy="1170432"/>
          </a:xfrm>
          <a:prstGeom prst="rect">
            <a:avLst/>
          </a:prstGeom>
          <a:noFill/>
          <a:ln/>
        </p:spPr>
        <p:txBody>
          <a:bodyPr wrap="square" lIns="0" tIns="0" rIns="0" bIns="0" rtlCol="0" anchor="t">
            <a:noAutofit/>
          </a:bodyPr>
          <a:lstStyle/>
          <a:p>
            <a:pPr marL="0" indent="0" algn="l">
              <a:buNone/>
            </a:pPr>
            <a:r>
              <a:rPr lang="en-US" sz="3200" dirty="0">
                <a:solidFill>
                  <a:srgbClr val="111111"/>
                </a:solidFill>
                <a:latin typeface="Arial" pitchFamily="34" charset="0"/>
                <a:ea typeface="Arial" pitchFamily="34" charset="-122"/>
                <a:cs typeface="Arial" pitchFamily="34" charset="-120"/>
              </a:rPr>
              <a:t>Outcomes close the loop so future programs can reuse definitions and calibrate assumptions.</a:t>
            </a:r>
            <a:endParaRPr lang="en-US" sz="3200" dirty="0"/>
          </a:p>
        </p:txBody>
      </p:sp>
      <p:sp>
        <p:nvSpPr>
          <p:cNvPr id="17" name="Shape 13"/>
          <p:cNvSpPr/>
          <p:nvPr/>
        </p:nvSpPr>
        <p:spPr>
          <a:xfrm>
            <a:off x="1143000" y="10099548"/>
            <a:ext cx="9972675" cy="1938528"/>
          </a:xfrm>
          <a:prstGeom prst="rect">
            <a:avLst/>
          </a:prstGeom>
          <a:solidFill>
            <a:srgbClr val="EFEFEF"/>
          </a:solidFill>
          <a:ln w="12700">
            <a:solidFill>
              <a:srgbClr val="EFEFEF">
                <a:alpha val="0"/>
              </a:srgbClr>
            </a:solidFill>
            <a:prstDash val="solid"/>
          </a:ln>
        </p:spPr>
        <p:txBody>
          <a:bodyPr/>
          <a:lstStyle/>
          <a:p>
            <a:endParaRPr lang="en-US" sz="3600"/>
          </a:p>
        </p:txBody>
      </p:sp>
      <p:sp>
        <p:nvSpPr>
          <p:cNvPr id="18" name="Text 14"/>
          <p:cNvSpPr/>
          <p:nvPr/>
        </p:nvSpPr>
        <p:spPr>
          <a:xfrm>
            <a:off x="1488757" y="10337292"/>
            <a:ext cx="9281160" cy="1463040"/>
          </a:xfrm>
          <a:prstGeom prst="rect">
            <a:avLst/>
          </a:prstGeom>
          <a:noFill/>
          <a:ln/>
        </p:spPr>
        <p:txBody>
          <a:bodyPr wrap="square" lIns="0" tIns="0" rIns="0" bIns="0" rtlCol="0" anchor="t">
            <a:no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Why graph? Concept decisions are interdependent: Precedence, reuse, shared risk, common scenarios, and constrained resources.</a:t>
            </a:r>
            <a:endParaRPr lang="en-US" sz="3200" dirty="0"/>
          </a:p>
        </p:txBody>
      </p:sp>
      <p:pic>
        <p:nvPicPr>
          <p:cNvPr id="60" name="Picture 59">
            <a:extLst>
              <a:ext uri="{FF2B5EF4-FFF2-40B4-BE49-F238E27FC236}">
                <a16:creationId xmlns:a16="http://schemas.microsoft.com/office/drawing/2014/main" id="{A6F322A3-4B3E-4484-A4CE-976B92AC1BCD}"/>
              </a:ext>
            </a:extLst>
          </p:cNvPr>
          <p:cNvPicPr>
            <a:picLocks noChangeAspect="1"/>
          </p:cNvPicPr>
          <p:nvPr/>
        </p:nvPicPr>
        <p:blipFill>
          <a:blip r:embed="rId3"/>
          <a:stretch>
            <a:fillRect/>
          </a:stretch>
        </p:blipFill>
        <p:spPr>
          <a:xfrm>
            <a:off x="10090967" y="2514965"/>
            <a:ext cx="13285105" cy="8594995"/>
          </a:xfrm>
          <a:prstGeom prst="rect">
            <a:avLst/>
          </a:prstGeom>
        </p:spPr>
      </p:pic>
      <p:sp>
        <p:nvSpPr>
          <p:cNvPr id="62" name="TextBox 61">
            <a:extLst>
              <a:ext uri="{FF2B5EF4-FFF2-40B4-BE49-F238E27FC236}">
                <a16:creationId xmlns:a16="http://schemas.microsoft.com/office/drawing/2014/main" id="{23A67BD9-3027-8D08-4158-2B9F081BD3F6}"/>
              </a:ext>
            </a:extLst>
          </p:cNvPr>
          <p:cNvSpPr txBox="1"/>
          <p:nvPr/>
        </p:nvSpPr>
        <p:spPr>
          <a:xfrm>
            <a:off x="11747181" y="11180352"/>
            <a:ext cx="9972675" cy="584775"/>
          </a:xfrm>
          <a:prstGeom prst="rect">
            <a:avLst/>
          </a:prstGeom>
          <a:noFill/>
        </p:spPr>
        <p:txBody>
          <a:bodyPr wrap="square">
            <a:spAutoFit/>
          </a:bodyPr>
          <a:lstStyle/>
          <a:p>
            <a:pPr algn="ctr"/>
            <a:r>
              <a:rPr lang="en-US" sz="3200" dirty="0">
                <a:solidFill>
                  <a:schemeClr val="tx1">
                    <a:lumMod val="50000"/>
                    <a:lumOff val="50000"/>
                  </a:schemeClr>
                </a:solidFill>
              </a:rPr>
              <a:t>Decision Digital Thread Schema Metamodel</a:t>
            </a:r>
            <a:endParaRPr lang="en-US" sz="3200" dirty="0"/>
          </a:p>
        </p:txBody>
      </p:sp>
      <p:sp>
        <p:nvSpPr>
          <p:cNvPr id="7" name="Slide Number Placeholder 6">
            <a:extLst>
              <a:ext uri="{FF2B5EF4-FFF2-40B4-BE49-F238E27FC236}">
                <a16:creationId xmlns:a16="http://schemas.microsoft.com/office/drawing/2014/main" id="{405AB64C-BA38-A8FC-1C29-739003B97D28}"/>
              </a:ext>
            </a:extLst>
          </p:cNvPr>
          <p:cNvSpPr>
            <a:spLocks noGrp="1"/>
          </p:cNvSpPr>
          <p:nvPr>
            <p:ph type="sldNum" sz="quarter" idx="4"/>
          </p:nvPr>
        </p:nvSpPr>
        <p:spPr/>
        <p:txBody>
          <a:bodyPr/>
          <a:lstStyle/>
          <a:p>
            <a:fld id="{503B8974-F81B-E040-BB67-680FD87146FC}"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7631856" cy="1005840"/>
          </a:xfrm>
          <a:prstGeom prst="rect">
            <a:avLst/>
          </a:prstGeom>
          <a:noFill/>
          <a:ln/>
        </p:spPr>
        <p:txBody>
          <a:bodyPr wrap="square" lIns="0" tIns="0" rIns="0" bIns="0" rtlCol="0" anchor="ctr">
            <a:noAutofit/>
          </a:bodyPr>
          <a:lstStyle/>
          <a:p>
            <a:pPr marL="0" indent="0" algn="l">
              <a:buNone/>
            </a:pPr>
            <a:r>
              <a:rPr lang="en-US" sz="4600" b="1" dirty="0">
                <a:solidFill>
                  <a:srgbClr val="111111"/>
                </a:solidFill>
                <a:latin typeface="Arial" pitchFamily="34" charset="0"/>
                <a:ea typeface="Arial" pitchFamily="34" charset="-122"/>
                <a:cs typeface="Arial" pitchFamily="34" charset="-120"/>
              </a:rPr>
              <a:t>Primitives' separate judgment, approval, execution, learning.</a:t>
            </a:r>
            <a:endParaRPr lang="en-US" sz="46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79"/>
            <a:ext cx="22128480" cy="1234421"/>
          </a:xfrm>
          <a:prstGeom prst="rect">
            <a:avLst/>
          </a:prstGeom>
          <a:noFill/>
          <a:ln/>
        </p:spPr>
        <p:txBody>
          <a:bodyPr wrap="square" lIns="0" tIns="0" rIns="0" bIns="0" rtlCol="0" anchor="t">
            <a:normAutofit/>
          </a:bodyPr>
          <a:lstStyle/>
          <a:p>
            <a:pPr marL="0" indent="0" algn="l">
              <a:buNone/>
            </a:pPr>
            <a:r>
              <a:rPr lang="en-US" sz="3200" dirty="0">
                <a:solidFill>
                  <a:srgbClr val="7A7A7A"/>
                </a:solidFill>
                <a:latin typeface="Arial" pitchFamily="34" charset="0"/>
                <a:ea typeface="Arial" pitchFamily="34" charset="-122"/>
                <a:cs typeface="Arial" pitchFamily="34" charset="-120"/>
              </a:rPr>
              <a:t>This separation is the schema’s audit defense: a good decision process can still have a bad outcome, so the record cannot collapse everything into one status field.</a:t>
            </a:r>
            <a:endParaRPr lang="en-US" sz="3200" dirty="0"/>
          </a:p>
        </p:txBody>
      </p:sp>
      <p:sp>
        <p:nvSpPr>
          <p:cNvPr id="7" name="Shape 4"/>
          <p:cNvSpPr/>
          <p:nvPr/>
        </p:nvSpPr>
        <p:spPr>
          <a:xfrm>
            <a:off x="3611880" y="5285232"/>
            <a:ext cx="548640" cy="0"/>
          </a:xfrm>
          <a:prstGeom prst="line">
            <a:avLst/>
          </a:prstGeom>
          <a:solidFill>
            <a:srgbClr val="FFFFFF">
              <a:alpha val="0"/>
            </a:srgbClr>
          </a:solidFill>
          <a:ln w="57150">
            <a:solidFill>
              <a:srgbClr val="8B949E"/>
            </a:solidFill>
            <a:prstDash val="solid"/>
            <a:headEnd type="none"/>
            <a:tailEnd type="triangle" w="lg" len="lg"/>
          </a:ln>
        </p:spPr>
        <p:txBody>
          <a:bodyPr/>
          <a:lstStyle/>
          <a:p>
            <a:endParaRPr lang="en-US" sz="3600"/>
          </a:p>
        </p:txBody>
      </p:sp>
      <p:sp>
        <p:nvSpPr>
          <p:cNvPr id="8" name="Shape 5"/>
          <p:cNvSpPr/>
          <p:nvPr/>
        </p:nvSpPr>
        <p:spPr>
          <a:xfrm>
            <a:off x="6858000" y="5285232"/>
            <a:ext cx="548640" cy="0"/>
          </a:xfrm>
          <a:prstGeom prst="line">
            <a:avLst/>
          </a:prstGeom>
          <a:solidFill>
            <a:srgbClr val="FFFFFF">
              <a:alpha val="0"/>
            </a:srgbClr>
          </a:solidFill>
          <a:ln w="57150">
            <a:solidFill>
              <a:srgbClr val="8B949E"/>
            </a:solidFill>
            <a:prstDash val="solid"/>
            <a:headEnd type="none"/>
            <a:tailEnd type="triangle" w="lg" len="lg"/>
          </a:ln>
        </p:spPr>
        <p:txBody>
          <a:bodyPr/>
          <a:lstStyle/>
          <a:p>
            <a:endParaRPr lang="en-US" sz="3600"/>
          </a:p>
        </p:txBody>
      </p:sp>
      <p:sp>
        <p:nvSpPr>
          <p:cNvPr id="9" name="Shape 6"/>
          <p:cNvSpPr/>
          <p:nvPr/>
        </p:nvSpPr>
        <p:spPr>
          <a:xfrm>
            <a:off x="10104120" y="5285232"/>
            <a:ext cx="548640" cy="0"/>
          </a:xfrm>
          <a:prstGeom prst="line">
            <a:avLst/>
          </a:prstGeom>
          <a:solidFill>
            <a:srgbClr val="FFFFFF">
              <a:alpha val="0"/>
            </a:srgbClr>
          </a:solidFill>
          <a:ln w="57150">
            <a:solidFill>
              <a:srgbClr val="8B949E"/>
            </a:solidFill>
            <a:prstDash val="solid"/>
            <a:headEnd type="none"/>
            <a:tailEnd type="triangle" w="lg" len="lg"/>
          </a:ln>
        </p:spPr>
        <p:txBody>
          <a:bodyPr/>
          <a:lstStyle/>
          <a:p>
            <a:endParaRPr lang="en-US" sz="3600"/>
          </a:p>
        </p:txBody>
      </p:sp>
      <p:sp>
        <p:nvSpPr>
          <p:cNvPr id="10" name="Shape 7"/>
          <p:cNvSpPr/>
          <p:nvPr/>
        </p:nvSpPr>
        <p:spPr>
          <a:xfrm>
            <a:off x="13350240" y="5285232"/>
            <a:ext cx="548640" cy="0"/>
          </a:xfrm>
          <a:prstGeom prst="line">
            <a:avLst/>
          </a:prstGeom>
          <a:solidFill>
            <a:srgbClr val="FFFFFF">
              <a:alpha val="0"/>
            </a:srgbClr>
          </a:solidFill>
          <a:ln w="57150">
            <a:solidFill>
              <a:srgbClr val="8B949E"/>
            </a:solidFill>
            <a:prstDash val="solid"/>
            <a:headEnd type="none"/>
            <a:tailEnd type="triangle" w="lg" len="lg"/>
          </a:ln>
        </p:spPr>
        <p:txBody>
          <a:bodyPr/>
          <a:lstStyle/>
          <a:p>
            <a:endParaRPr lang="en-US" sz="3600"/>
          </a:p>
        </p:txBody>
      </p:sp>
      <p:sp>
        <p:nvSpPr>
          <p:cNvPr id="11" name="Shape 8"/>
          <p:cNvSpPr/>
          <p:nvPr/>
        </p:nvSpPr>
        <p:spPr>
          <a:xfrm>
            <a:off x="16596360" y="5285232"/>
            <a:ext cx="548640" cy="0"/>
          </a:xfrm>
          <a:prstGeom prst="line">
            <a:avLst/>
          </a:prstGeom>
          <a:solidFill>
            <a:srgbClr val="FFFFFF">
              <a:alpha val="0"/>
            </a:srgbClr>
          </a:solidFill>
          <a:ln w="57150">
            <a:solidFill>
              <a:srgbClr val="8B949E"/>
            </a:solidFill>
            <a:prstDash val="solid"/>
            <a:headEnd type="none"/>
            <a:tailEnd type="triangle" w="lg" len="lg"/>
          </a:ln>
        </p:spPr>
        <p:txBody>
          <a:bodyPr/>
          <a:lstStyle/>
          <a:p>
            <a:endParaRPr lang="en-US" sz="3600"/>
          </a:p>
        </p:txBody>
      </p:sp>
      <p:sp>
        <p:nvSpPr>
          <p:cNvPr id="12" name="Shape 9"/>
          <p:cNvSpPr/>
          <p:nvPr/>
        </p:nvSpPr>
        <p:spPr>
          <a:xfrm>
            <a:off x="19842480" y="5285232"/>
            <a:ext cx="548640" cy="0"/>
          </a:xfrm>
          <a:prstGeom prst="line">
            <a:avLst/>
          </a:prstGeom>
          <a:solidFill>
            <a:srgbClr val="FFFFFF">
              <a:alpha val="0"/>
            </a:srgbClr>
          </a:solidFill>
          <a:ln w="57150">
            <a:solidFill>
              <a:srgbClr val="8B949E"/>
            </a:solidFill>
            <a:prstDash val="solid"/>
            <a:headEnd type="none"/>
            <a:tailEnd type="triangle" w="lg" len="lg"/>
          </a:ln>
        </p:spPr>
        <p:txBody>
          <a:bodyPr/>
          <a:lstStyle/>
          <a:p>
            <a:endParaRPr lang="en-US" sz="3600"/>
          </a:p>
        </p:txBody>
      </p:sp>
      <p:sp>
        <p:nvSpPr>
          <p:cNvPr id="13" name="Text 10"/>
          <p:cNvSpPr/>
          <p:nvPr/>
        </p:nvSpPr>
        <p:spPr>
          <a:xfrm>
            <a:off x="1143000" y="4663440"/>
            <a:ext cx="2468880" cy="123444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Need</a:t>
            </a:r>
            <a:endParaRPr lang="en-US" sz="3600" dirty="0"/>
          </a:p>
        </p:txBody>
      </p:sp>
      <p:sp>
        <p:nvSpPr>
          <p:cNvPr id="14" name="Text 11"/>
          <p:cNvSpPr/>
          <p:nvPr/>
        </p:nvSpPr>
        <p:spPr>
          <a:xfrm>
            <a:off x="960120" y="6080760"/>
            <a:ext cx="2834640" cy="411480"/>
          </a:xfrm>
          <a:prstGeom prst="rect">
            <a:avLst/>
          </a:prstGeom>
          <a:noFill/>
          <a:ln/>
        </p:spPr>
        <p:txBody>
          <a:bodyPr wrap="square" lIns="0" tIns="0" rIns="0" bIns="0" rtlCol="0" anchor="t">
            <a:normAutofit fontScale="92500" lnSpcReduction="10000"/>
          </a:bodyPr>
          <a:lstStyle/>
          <a:p>
            <a:pPr marL="0" indent="0" algn="ctr">
              <a:buNone/>
            </a:pPr>
            <a:r>
              <a:rPr lang="en-US" sz="3200" dirty="0">
                <a:solidFill>
                  <a:srgbClr val="7A7A7A"/>
                </a:solidFill>
                <a:latin typeface="Arial" pitchFamily="34" charset="0"/>
                <a:ea typeface="Arial" pitchFamily="34" charset="-122"/>
                <a:cs typeface="Arial" pitchFamily="34" charset="-120"/>
              </a:rPr>
              <a:t>trigger + scope</a:t>
            </a:r>
            <a:endParaRPr lang="en-US" sz="3200" dirty="0"/>
          </a:p>
        </p:txBody>
      </p:sp>
      <p:sp>
        <p:nvSpPr>
          <p:cNvPr id="15" name="Text 12"/>
          <p:cNvSpPr/>
          <p:nvPr/>
        </p:nvSpPr>
        <p:spPr>
          <a:xfrm>
            <a:off x="4389120" y="4663440"/>
            <a:ext cx="2468880" cy="123444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Decision</a:t>
            </a:r>
            <a:endParaRPr lang="en-US" sz="3600" dirty="0"/>
          </a:p>
        </p:txBody>
      </p:sp>
      <p:sp>
        <p:nvSpPr>
          <p:cNvPr id="16" name="Text 13"/>
          <p:cNvSpPr/>
          <p:nvPr/>
        </p:nvSpPr>
        <p:spPr>
          <a:xfrm>
            <a:off x="4206240" y="6080760"/>
            <a:ext cx="2834640" cy="411480"/>
          </a:xfrm>
          <a:prstGeom prst="rect">
            <a:avLst/>
          </a:prstGeom>
          <a:noFill/>
          <a:ln/>
        </p:spPr>
        <p:txBody>
          <a:bodyPr wrap="square" lIns="0" tIns="0" rIns="0" bIns="0" rtlCol="0" anchor="t">
            <a:noAutofit/>
          </a:bodyPr>
          <a:lstStyle/>
          <a:p>
            <a:pPr marL="0" indent="0" algn="ctr">
              <a:buNone/>
            </a:pPr>
            <a:r>
              <a:rPr lang="en-US" sz="3200" dirty="0">
                <a:solidFill>
                  <a:srgbClr val="7A7A7A"/>
                </a:solidFill>
                <a:latin typeface="Arial" pitchFamily="34" charset="0"/>
                <a:ea typeface="Arial" pitchFamily="34" charset="-122"/>
                <a:cs typeface="Arial" pitchFamily="34" charset="-120"/>
              </a:rPr>
              <a:t>framing + options</a:t>
            </a:r>
            <a:endParaRPr lang="en-US" sz="3200" dirty="0"/>
          </a:p>
        </p:txBody>
      </p:sp>
      <p:sp>
        <p:nvSpPr>
          <p:cNvPr id="17" name="Text 14"/>
          <p:cNvSpPr/>
          <p:nvPr/>
        </p:nvSpPr>
        <p:spPr>
          <a:xfrm>
            <a:off x="7635240" y="4663440"/>
            <a:ext cx="2468880" cy="1234440"/>
          </a:xfrm>
          <a:prstGeom prst="roundRect">
            <a:avLst/>
          </a:prstGeom>
          <a:solidFill>
            <a:srgbClr val="1B75BB"/>
          </a:solidFill>
          <a:ln w="12700">
            <a:solidFill>
              <a:srgbClr val="1B75BB"/>
            </a:solidFill>
          </a:ln>
        </p:spPr>
        <p:txBody>
          <a:bodyPr wrap="square" lIns="1524" tIns="1524" rIns="1524" bIns="1524" rtlCol="0" anchor="ctr">
            <a:normAutofit/>
          </a:bodyPr>
          <a:lstStyle/>
          <a:p>
            <a:pPr marL="0" indent="0" algn="ctr">
              <a:buNone/>
            </a:pPr>
            <a:r>
              <a:rPr lang="en-US" sz="3200" b="1" dirty="0">
                <a:solidFill>
                  <a:srgbClr val="FFFFFF"/>
                </a:solidFill>
                <a:latin typeface="Arial" pitchFamily="34" charset="0"/>
                <a:ea typeface="Arial" pitchFamily="34" charset="-122"/>
                <a:cs typeface="Arial" pitchFamily="34" charset="-120"/>
              </a:rPr>
              <a:t>Evaluation</a:t>
            </a:r>
            <a:endParaRPr lang="en-US" sz="3200" dirty="0"/>
          </a:p>
          <a:p>
            <a:pPr marL="0" indent="0" algn="ctr">
              <a:buNone/>
            </a:pPr>
            <a:r>
              <a:rPr lang="en-US" sz="3200" b="1" dirty="0">
                <a:solidFill>
                  <a:srgbClr val="FFFFFF"/>
                </a:solidFill>
                <a:latin typeface="Arial" pitchFamily="34" charset="0"/>
                <a:ea typeface="Arial" pitchFamily="34" charset="-122"/>
                <a:cs typeface="Arial" pitchFamily="34" charset="-120"/>
              </a:rPr>
              <a:t>Run</a:t>
            </a:r>
            <a:endParaRPr lang="en-US" sz="3200" dirty="0"/>
          </a:p>
        </p:txBody>
      </p:sp>
      <p:sp>
        <p:nvSpPr>
          <p:cNvPr id="18" name="Text 15"/>
          <p:cNvSpPr/>
          <p:nvPr/>
        </p:nvSpPr>
        <p:spPr>
          <a:xfrm>
            <a:off x="7452360" y="6080760"/>
            <a:ext cx="2834640" cy="411480"/>
          </a:xfrm>
          <a:prstGeom prst="rect">
            <a:avLst/>
          </a:prstGeom>
          <a:noFill/>
          <a:ln/>
        </p:spPr>
        <p:txBody>
          <a:bodyPr wrap="square" lIns="0" tIns="0" rIns="0" bIns="0" rtlCol="0" anchor="t">
            <a:noAutofit/>
          </a:bodyPr>
          <a:lstStyle/>
          <a:p>
            <a:pPr marL="0" indent="0" algn="ctr">
              <a:buNone/>
            </a:pPr>
            <a:r>
              <a:rPr lang="en-US" sz="3200" dirty="0">
                <a:solidFill>
                  <a:srgbClr val="7A7A7A"/>
                </a:solidFill>
                <a:latin typeface="Arial" pitchFamily="34" charset="0"/>
                <a:ea typeface="Arial" pitchFamily="34" charset="-122"/>
                <a:cs typeface="Arial" pitchFamily="34" charset="-120"/>
              </a:rPr>
              <a:t>execution provenance</a:t>
            </a:r>
            <a:endParaRPr lang="en-US" sz="3200" dirty="0"/>
          </a:p>
        </p:txBody>
      </p:sp>
      <p:sp>
        <p:nvSpPr>
          <p:cNvPr id="19" name="Text 16"/>
          <p:cNvSpPr/>
          <p:nvPr/>
        </p:nvSpPr>
        <p:spPr>
          <a:xfrm>
            <a:off x="10881360" y="4663440"/>
            <a:ext cx="2468880" cy="123444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Evidence</a:t>
            </a:r>
            <a:endParaRPr lang="en-US" sz="3600" dirty="0"/>
          </a:p>
        </p:txBody>
      </p:sp>
      <p:sp>
        <p:nvSpPr>
          <p:cNvPr id="20" name="Text 17"/>
          <p:cNvSpPr/>
          <p:nvPr/>
        </p:nvSpPr>
        <p:spPr>
          <a:xfrm>
            <a:off x="10698480" y="6080760"/>
            <a:ext cx="2834640" cy="411480"/>
          </a:xfrm>
          <a:prstGeom prst="rect">
            <a:avLst/>
          </a:prstGeom>
          <a:noFill/>
          <a:ln/>
        </p:spPr>
        <p:txBody>
          <a:bodyPr wrap="square" lIns="0" tIns="0" rIns="0" bIns="0" rtlCol="0" anchor="t">
            <a:noAutofit/>
          </a:bodyPr>
          <a:lstStyle/>
          <a:p>
            <a:pPr marL="0" indent="0" algn="ctr">
              <a:buNone/>
            </a:pPr>
            <a:r>
              <a:rPr lang="en-US" sz="3200" dirty="0">
                <a:solidFill>
                  <a:srgbClr val="7A7A7A"/>
                </a:solidFill>
                <a:latin typeface="Arial" pitchFamily="34" charset="0"/>
                <a:ea typeface="Arial" pitchFamily="34" charset="-122"/>
                <a:cs typeface="Arial" pitchFamily="34" charset="-120"/>
              </a:rPr>
              <a:t>reviewed basis</a:t>
            </a:r>
            <a:endParaRPr lang="en-US" sz="3200" dirty="0"/>
          </a:p>
        </p:txBody>
      </p:sp>
      <p:sp>
        <p:nvSpPr>
          <p:cNvPr id="21" name="Text 18"/>
          <p:cNvSpPr/>
          <p:nvPr/>
        </p:nvSpPr>
        <p:spPr>
          <a:xfrm>
            <a:off x="14127480" y="4663440"/>
            <a:ext cx="2468880" cy="123444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Commit</a:t>
            </a:r>
            <a:endParaRPr lang="en-US" sz="3600" dirty="0"/>
          </a:p>
        </p:txBody>
      </p:sp>
      <p:sp>
        <p:nvSpPr>
          <p:cNvPr id="22" name="Text 19"/>
          <p:cNvSpPr/>
          <p:nvPr/>
        </p:nvSpPr>
        <p:spPr>
          <a:xfrm>
            <a:off x="13944600" y="6080760"/>
            <a:ext cx="2834640" cy="411480"/>
          </a:xfrm>
          <a:prstGeom prst="rect">
            <a:avLst/>
          </a:prstGeom>
          <a:noFill/>
          <a:ln/>
        </p:spPr>
        <p:txBody>
          <a:bodyPr wrap="square" lIns="0" tIns="0" rIns="0" bIns="0" rtlCol="0" anchor="t">
            <a:noAutofit/>
          </a:bodyPr>
          <a:lstStyle/>
          <a:p>
            <a:pPr marL="0" indent="0" algn="ctr">
              <a:buNone/>
            </a:pPr>
            <a:r>
              <a:rPr lang="en-US" sz="3200" dirty="0">
                <a:solidFill>
                  <a:srgbClr val="7A7A7A"/>
                </a:solidFill>
                <a:latin typeface="Arial" pitchFamily="34" charset="0"/>
                <a:ea typeface="Arial" pitchFamily="34" charset="-122"/>
                <a:cs typeface="Arial" pitchFamily="34" charset="-120"/>
              </a:rPr>
              <a:t>binding approval</a:t>
            </a:r>
            <a:endParaRPr lang="en-US" sz="3200" dirty="0"/>
          </a:p>
        </p:txBody>
      </p:sp>
      <p:sp>
        <p:nvSpPr>
          <p:cNvPr id="23" name="Text 20"/>
          <p:cNvSpPr/>
          <p:nvPr/>
        </p:nvSpPr>
        <p:spPr>
          <a:xfrm>
            <a:off x="17373600" y="4663440"/>
            <a:ext cx="2468880" cy="1234440"/>
          </a:xfrm>
          <a:prstGeom prst="roundRect">
            <a:avLst/>
          </a:prstGeom>
          <a:solidFill>
            <a:srgbClr val="073B4C"/>
          </a:solidFill>
          <a:ln w="12700">
            <a:solidFill>
              <a:srgbClr val="073B4C"/>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Action</a:t>
            </a:r>
            <a:endParaRPr lang="en-US" sz="3600" dirty="0"/>
          </a:p>
        </p:txBody>
      </p:sp>
      <p:sp>
        <p:nvSpPr>
          <p:cNvPr id="24" name="Text 21"/>
          <p:cNvSpPr/>
          <p:nvPr/>
        </p:nvSpPr>
        <p:spPr>
          <a:xfrm>
            <a:off x="17190720" y="6080760"/>
            <a:ext cx="2834640" cy="411480"/>
          </a:xfrm>
          <a:prstGeom prst="rect">
            <a:avLst/>
          </a:prstGeom>
          <a:noFill/>
          <a:ln/>
        </p:spPr>
        <p:txBody>
          <a:bodyPr wrap="square" lIns="0" tIns="0" rIns="0" bIns="0" rtlCol="0" anchor="t">
            <a:normAutofit fontScale="92500" lnSpcReduction="10000"/>
          </a:bodyPr>
          <a:lstStyle/>
          <a:p>
            <a:pPr marL="0" indent="0" algn="ctr">
              <a:buNone/>
            </a:pPr>
            <a:r>
              <a:rPr lang="en-US" sz="3200" dirty="0">
                <a:solidFill>
                  <a:srgbClr val="7A7A7A"/>
                </a:solidFill>
                <a:latin typeface="Arial" pitchFamily="34" charset="0"/>
                <a:ea typeface="Arial" pitchFamily="34" charset="-122"/>
                <a:cs typeface="Arial" pitchFamily="34" charset="-120"/>
              </a:rPr>
              <a:t>authorized work</a:t>
            </a:r>
            <a:endParaRPr lang="en-US" sz="3200" dirty="0"/>
          </a:p>
        </p:txBody>
      </p:sp>
      <p:sp>
        <p:nvSpPr>
          <p:cNvPr id="25" name="Text 22"/>
          <p:cNvSpPr/>
          <p:nvPr/>
        </p:nvSpPr>
        <p:spPr>
          <a:xfrm>
            <a:off x="20619720" y="4663440"/>
            <a:ext cx="2468880" cy="1234440"/>
          </a:xfrm>
          <a:prstGeom prst="roundRect">
            <a:avLst/>
          </a:prstGeom>
          <a:solidFill>
            <a:srgbClr val="4F9B50"/>
          </a:solidFill>
          <a:ln w="12700">
            <a:solidFill>
              <a:srgbClr val="4F9B50"/>
            </a:solidFill>
          </a:ln>
        </p:spPr>
        <p:txBody>
          <a:bodyPr wrap="square" lIns="1524" tIns="1524" rIns="1524" bIns="1524" rtlCol="0" anchor="ctr">
            <a:normAutofit/>
          </a:bodyPr>
          <a:lstStyle/>
          <a:p>
            <a:pPr marL="0" indent="0" algn="ctr">
              <a:buNone/>
            </a:pPr>
            <a:r>
              <a:rPr lang="en-US" sz="3600" b="1" dirty="0">
                <a:solidFill>
                  <a:srgbClr val="FFFFFF"/>
                </a:solidFill>
                <a:latin typeface="Arial" pitchFamily="34" charset="0"/>
                <a:ea typeface="Arial" pitchFamily="34" charset="-122"/>
                <a:cs typeface="Arial" pitchFamily="34" charset="-120"/>
              </a:rPr>
              <a:t>Outcome</a:t>
            </a:r>
            <a:endParaRPr lang="en-US" sz="3600" dirty="0"/>
          </a:p>
        </p:txBody>
      </p:sp>
      <p:sp>
        <p:nvSpPr>
          <p:cNvPr id="26" name="Text 23"/>
          <p:cNvSpPr/>
          <p:nvPr/>
        </p:nvSpPr>
        <p:spPr>
          <a:xfrm>
            <a:off x="20436840" y="6080760"/>
            <a:ext cx="2834640" cy="411480"/>
          </a:xfrm>
          <a:prstGeom prst="rect">
            <a:avLst/>
          </a:prstGeom>
          <a:noFill/>
          <a:ln/>
        </p:spPr>
        <p:txBody>
          <a:bodyPr wrap="square" lIns="0" tIns="0" rIns="0" bIns="0" rtlCol="0" anchor="t">
            <a:normAutofit fontScale="92500" lnSpcReduction="10000"/>
          </a:bodyPr>
          <a:lstStyle/>
          <a:p>
            <a:pPr marL="0" indent="0" algn="ctr">
              <a:buNone/>
            </a:pPr>
            <a:r>
              <a:rPr lang="en-US" sz="3200" dirty="0">
                <a:solidFill>
                  <a:srgbClr val="7A7A7A"/>
                </a:solidFill>
                <a:latin typeface="Arial" pitchFamily="34" charset="0"/>
                <a:ea typeface="Arial" pitchFamily="34" charset="-122"/>
                <a:cs typeface="Arial" pitchFamily="34" charset="-120"/>
              </a:rPr>
              <a:t>observed result</a:t>
            </a:r>
            <a:endParaRPr lang="en-US" sz="3200" dirty="0"/>
          </a:p>
        </p:txBody>
      </p:sp>
      <p:sp>
        <p:nvSpPr>
          <p:cNvPr id="27" name="Shape 24"/>
          <p:cNvSpPr/>
          <p:nvPr/>
        </p:nvSpPr>
        <p:spPr>
          <a:xfrm>
            <a:off x="1828800" y="7804127"/>
            <a:ext cx="20482560" cy="2384900"/>
          </a:xfrm>
          <a:prstGeom prst="rect">
            <a:avLst/>
          </a:prstGeom>
          <a:solidFill>
            <a:srgbClr val="E8EBEF"/>
          </a:solidFill>
          <a:ln w="12700">
            <a:solidFill>
              <a:srgbClr val="E8EBEF">
                <a:alpha val="0"/>
              </a:srgbClr>
            </a:solidFill>
            <a:prstDash val="solid"/>
          </a:ln>
        </p:spPr>
        <p:txBody>
          <a:bodyPr/>
          <a:lstStyle/>
          <a:p>
            <a:endParaRPr lang="en-US" sz="4000"/>
          </a:p>
        </p:txBody>
      </p:sp>
      <p:sp>
        <p:nvSpPr>
          <p:cNvPr id="28" name="Text 25"/>
          <p:cNvSpPr/>
          <p:nvPr/>
        </p:nvSpPr>
        <p:spPr>
          <a:xfrm>
            <a:off x="2286000" y="8215607"/>
            <a:ext cx="5760720" cy="365760"/>
          </a:xfrm>
          <a:prstGeom prst="rect">
            <a:avLst/>
          </a:prstGeom>
          <a:noFill/>
          <a:ln/>
        </p:spPr>
        <p:txBody>
          <a:bodyPr wrap="square" lIns="0" tIns="0" rIns="0" bIns="0" rtlCol="0" anchor="t">
            <a:noAutofit/>
          </a:bodyPr>
          <a:lstStyle/>
          <a:p>
            <a:pPr marL="0" indent="0" algn="ctr">
              <a:buNone/>
            </a:pPr>
            <a:r>
              <a:rPr lang="en-US" sz="4000" b="1" dirty="0">
                <a:solidFill>
                  <a:srgbClr val="B0292E"/>
                </a:solidFill>
                <a:latin typeface="Arial" pitchFamily="34" charset="0"/>
                <a:ea typeface="Arial" pitchFamily="34" charset="-122"/>
                <a:cs typeface="Arial" pitchFamily="34" charset="-120"/>
              </a:rPr>
              <a:t>Decision quality</a:t>
            </a:r>
            <a:endParaRPr lang="en-US" sz="4000" dirty="0"/>
          </a:p>
        </p:txBody>
      </p:sp>
      <p:sp>
        <p:nvSpPr>
          <p:cNvPr id="29" name="Text 26"/>
          <p:cNvSpPr/>
          <p:nvPr/>
        </p:nvSpPr>
        <p:spPr>
          <a:xfrm>
            <a:off x="2286000" y="8764247"/>
            <a:ext cx="5760720" cy="685800"/>
          </a:xfrm>
          <a:prstGeom prst="rect">
            <a:avLst/>
          </a:prstGeom>
          <a:noFill/>
          <a:ln/>
        </p:spPr>
        <p:txBody>
          <a:bodyPr wrap="square" lIns="0" tIns="0" rIns="0" bIns="0" rtlCol="0" anchor="t">
            <a:noAutofit/>
          </a:bodyPr>
          <a:lstStyle/>
          <a:p>
            <a:pPr marL="0" indent="0" algn="ctr">
              <a:buNone/>
            </a:pPr>
            <a:r>
              <a:rPr lang="en-US" sz="3200" dirty="0">
                <a:solidFill>
                  <a:srgbClr val="111111"/>
                </a:solidFill>
                <a:latin typeface="Arial" pitchFamily="34" charset="0"/>
                <a:ea typeface="Arial" pitchFamily="34" charset="-122"/>
                <a:cs typeface="Arial" pitchFamily="34" charset="-120"/>
              </a:rPr>
              <a:t>framing, alternatives, objectives, uncertainty</a:t>
            </a:r>
            <a:endParaRPr lang="en-US" sz="3200" dirty="0"/>
          </a:p>
        </p:txBody>
      </p:sp>
      <p:sp>
        <p:nvSpPr>
          <p:cNvPr id="30" name="Text 27"/>
          <p:cNvSpPr/>
          <p:nvPr/>
        </p:nvSpPr>
        <p:spPr>
          <a:xfrm>
            <a:off x="8869680" y="8215607"/>
            <a:ext cx="5760720" cy="365760"/>
          </a:xfrm>
          <a:prstGeom prst="rect">
            <a:avLst/>
          </a:prstGeom>
          <a:noFill/>
          <a:ln/>
        </p:spPr>
        <p:txBody>
          <a:bodyPr wrap="square" lIns="0" tIns="0" rIns="0" bIns="0" rtlCol="0" anchor="t">
            <a:noAutofit/>
          </a:bodyPr>
          <a:lstStyle/>
          <a:p>
            <a:pPr marL="0" indent="0" algn="ctr">
              <a:buNone/>
            </a:pPr>
            <a:r>
              <a:rPr lang="en-US" sz="4000" b="1" dirty="0">
                <a:solidFill>
                  <a:srgbClr val="F06A2A"/>
                </a:solidFill>
                <a:latin typeface="Arial" pitchFamily="34" charset="0"/>
                <a:ea typeface="Arial" pitchFamily="34" charset="-122"/>
                <a:cs typeface="Arial" pitchFamily="34" charset="-120"/>
              </a:rPr>
              <a:t>Approval quality</a:t>
            </a:r>
            <a:endParaRPr lang="en-US" sz="4000" dirty="0"/>
          </a:p>
        </p:txBody>
      </p:sp>
      <p:sp>
        <p:nvSpPr>
          <p:cNvPr id="31" name="Text 28"/>
          <p:cNvSpPr/>
          <p:nvPr/>
        </p:nvSpPr>
        <p:spPr>
          <a:xfrm>
            <a:off x="8869680" y="8764247"/>
            <a:ext cx="5760720" cy="685800"/>
          </a:xfrm>
          <a:prstGeom prst="rect">
            <a:avLst/>
          </a:prstGeom>
          <a:noFill/>
          <a:ln/>
        </p:spPr>
        <p:txBody>
          <a:bodyPr wrap="square" lIns="0" tIns="0" rIns="0" bIns="0" rtlCol="0" anchor="t">
            <a:noAutofit/>
          </a:bodyPr>
          <a:lstStyle/>
          <a:p>
            <a:pPr marL="0" indent="0" algn="ctr">
              <a:buNone/>
            </a:pPr>
            <a:r>
              <a:rPr lang="en-US" sz="3200" dirty="0">
                <a:solidFill>
                  <a:srgbClr val="111111"/>
                </a:solidFill>
                <a:latin typeface="Arial" pitchFamily="34" charset="0"/>
                <a:ea typeface="Arial" pitchFamily="34" charset="-122"/>
                <a:cs typeface="Arial" pitchFamily="34" charset="-120"/>
              </a:rPr>
              <a:t>who committed, role, policy check, conditions</a:t>
            </a:r>
            <a:endParaRPr lang="en-US" sz="3200" dirty="0"/>
          </a:p>
        </p:txBody>
      </p:sp>
      <p:sp>
        <p:nvSpPr>
          <p:cNvPr id="32" name="Text 29"/>
          <p:cNvSpPr/>
          <p:nvPr/>
        </p:nvSpPr>
        <p:spPr>
          <a:xfrm>
            <a:off x="15453360" y="8215607"/>
            <a:ext cx="5760720" cy="365760"/>
          </a:xfrm>
          <a:prstGeom prst="rect">
            <a:avLst/>
          </a:prstGeom>
          <a:noFill/>
          <a:ln/>
        </p:spPr>
        <p:txBody>
          <a:bodyPr wrap="square" lIns="0" tIns="0" rIns="0" bIns="0" rtlCol="0" anchor="t">
            <a:noAutofit/>
          </a:bodyPr>
          <a:lstStyle/>
          <a:p>
            <a:pPr marL="0" indent="0" algn="ctr">
              <a:buNone/>
            </a:pPr>
            <a:r>
              <a:rPr lang="en-US" sz="4000" b="1" dirty="0">
                <a:solidFill>
                  <a:srgbClr val="4F9B50"/>
                </a:solidFill>
                <a:latin typeface="Arial" pitchFamily="34" charset="0"/>
                <a:ea typeface="Arial" pitchFamily="34" charset="-122"/>
                <a:cs typeface="Arial" pitchFamily="34" charset="-120"/>
              </a:rPr>
              <a:t>Execution quality</a:t>
            </a:r>
            <a:endParaRPr lang="en-US" sz="4000" dirty="0"/>
          </a:p>
        </p:txBody>
      </p:sp>
      <p:sp>
        <p:nvSpPr>
          <p:cNvPr id="33" name="Text 30"/>
          <p:cNvSpPr/>
          <p:nvPr/>
        </p:nvSpPr>
        <p:spPr>
          <a:xfrm>
            <a:off x="15453360" y="8764247"/>
            <a:ext cx="5760720" cy="685800"/>
          </a:xfrm>
          <a:prstGeom prst="rect">
            <a:avLst/>
          </a:prstGeom>
          <a:noFill/>
          <a:ln/>
        </p:spPr>
        <p:txBody>
          <a:bodyPr wrap="square" lIns="0" tIns="0" rIns="0" bIns="0" rtlCol="0" anchor="t">
            <a:noAutofit/>
          </a:bodyPr>
          <a:lstStyle/>
          <a:p>
            <a:pPr marL="0" indent="0" algn="ctr">
              <a:buNone/>
            </a:pPr>
            <a:r>
              <a:rPr lang="en-US" sz="3200" dirty="0">
                <a:solidFill>
                  <a:srgbClr val="111111"/>
                </a:solidFill>
                <a:latin typeface="Arial" pitchFamily="34" charset="0"/>
                <a:ea typeface="Arial" pitchFamily="34" charset="-122"/>
                <a:cs typeface="Arial" pitchFamily="34" charset="-120"/>
              </a:rPr>
              <a:t>authorized actions, stop rules, realized outcomes</a:t>
            </a:r>
            <a:endParaRPr lang="en-US" sz="3200" dirty="0"/>
          </a:p>
        </p:txBody>
      </p:sp>
      <p:sp>
        <p:nvSpPr>
          <p:cNvPr id="34" name="Text 31"/>
          <p:cNvSpPr/>
          <p:nvPr/>
        </p:nvSpPr>
        <p:spPr>
          <a:xfrm>
            <a:off x="3185160" y="10963473"/>
            <a:ext cx="18013680" cy="979714"/>
          </a:xfrm>
          <a:prstGeom prst="rect">
            <a:avLst/>
          </a:prstGeom>
          <a:noFill/>
          <a:ln/>
        </p:spPr>
        <p:txBody>
          <a:bodyPr wrap="square" lIns="0" tIns="0" rIns="0" bIns="0" rtlCol="0" anchor="t">
            <a:normAutofit/>
          </a:bodyPr>
          <a:lstStyle/>
          <a:p>
            <a:pPr marL="0" indent="0" algn="ctr">
              <a:buNone/>
            </a:pPr>
            <a:r>
              <a:rPr lang="en-US" sz="3200" b="1" dirty="0">
                <a:solidFill>
                  <a:srgbClr val="8F1F24"/>
                </a:solidFill>
                <a:latin typeface="Arial" pitchFamily="34" charset="0"/>
                <a:ea typeface="Arial" pitchFamily="34" charset="-122"/>
                <a:cs typeface="Arial" pitchFamily="34" charset="-120"/>
              </a:rPr>
              <a:t>Key claim: DDT lets reviewers audit decision quality independent of whether later uncertainty produced a good or bad outcome.</a:t>
            </a:r>
            <a:endParaRPr lang="en-US" sz="3200" dirty="0"/>
          </a:p>
        </p:txBody>
      </p:sp>
      <p:sp>
        <p:nvSpPr>
          <p:cNvPr id="35" name="Slide Number Placeholder 34">
            <a:extLst>
              <a:ext uri="{FF2B5EF4-FFF2-40B4-BE49-F238E27FC236}">
                <a16:creationId xmlns:a16="http://schemas.microsoft.com/office/drawing/2014/main" id="{C7C571DF-F38A-5249-1B45-761391CD6428}"/>
              </a:ext>
            </a:extLst>
          </p:cNvPr>
          <p:cNvSpPr>
            <a:spLocks noGrp="1"/>
          </p:cNvSpPr>
          <p:nvPr>
            <p:ph type="sldNum" sz="quarter" idx="4"/>
          </p:nvPr>
        </p:nvSpPr>
        <p:spPr/>
        <p:txBody>
          <a:bodyPr/>
          <a:lstStyle/>
          <a:p>
            <a:fld id="{503B8974-F81B-E040-BB67-680FD87146FC}"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5F7"/>
        </a:solidFill>
        <a:effectLst/>
      </p:bgPr>
    </p:bg>
    <p:spTree>
      <p:nvGrpSpPr>
        <p:cNvPr id="1" name=""/>
        <p:cNvGrpSpPr/>
        <p:nvPr/>
      </p:nvGrpSpPr>
      <p:grpSpPr>
        <a:xfrm>
          <a:off x="0" y="0"/>
          <a:ext cx="0" cy="0"/>
          <a:chOff x="0" y="0"/>
          <a:chExt cx="0" cy="0"/>
        </a:xfrm>
      </p:grpSpPr>
      <p:sp>
        <p:nvSpPr>
          <p:cNvPr id="4" name="Text 1"/>
          <p:cNvSpPr/>
          <p:nvPr/>
        </p:nvSpPr>
        <p:spPr>
          <a:xfrm>
            <a:off x="1051560" y="438912"/>
            <a:ext cx="16937860" cy="1005840"/>
          </a:xfrm>
          <a:prstGeom prst="rect">
            <a:avLst/>
          </a:prstGeom>
          <a:noFill/>
          <a:ln/>
        </p:spPr>
        <p:txBody>
          <a:bodyPr wrap="square" lIns="0" tIns="0" rIns="0" bIns="0" rtlCol="0" anchor="ctr">
            <a:normAutofit/>
          </a:bodyPr>
          <a:lstStyle/>
          <a:p>
            <a:pPr marL="0" indent="0" algn="l">
              <a:buNone/>
            </a:pPr>
            <a:r>
              <a:rPr lang="en-US" sz="4800" b="1" dirty="0">
                <a:solidFill>
                  <a:srgbClr val="111111"/>
                </a:solidFill>
                <a:latin typeface="Arial" pitchFamily="34" charset="0"/>
                <a:ea typeface="Arial" pitchFamily="34" charset="-122"/>
                <a:cs typeface="Arial" pitchFamily="34" charset="-120"/>
              </a:rPr>
              <a:t>Audit‑grade semantics are invariants, not user guidance.</a:t>
            </a:r>
            <a:endParaRPr lang="en-US" sz="4800" dirty="0"/>
          </a:p>
        </p:txBody>
      </p:sp>
      <p:sp>
        <p:nvSpPr>
          <p:cNvPr id="5" name="Shape 2"/>
          <p:cNvSpPr/>
          <p:nvPr/>
        </p:nvSpPr>
        <p:spPr>
          <a:xfrm>
            <a:off x="1051560" y="1554480"/>
            <a:ext cx="4389120" cy="54864"/>
          </a:xfrm>
          <a:prstGeom prst="rect">
            <a:avLst/>
          </a:prstGeom>
          <a:solidFill>
            <a:srgbClr val="B0292E"/>
          </a:solidFill>
          <a:ln w="12700">
            <a:solidFill>
              <a:srgbClr val="B0292E">
                <a:alpha val="0"/>
              </a:srgbClr>
            </a:solidFill>
            <a:prstDash val="solid"/>
          </a:ln>
        </p:spPr>
        <p:txBody>
          <a:bodyPr/>
          <a:lstStyle/>
          <a:p>
            <a:endParaRPr lang="en-US"/>
          </a:p>
        </p:txBody>
      </p:sp>
      <p:sp>
        <p:nvSpPr>
          <p:cNvPr id="6" name="Text 3"/>
          <p:cNvSpPr/>
          <p:nvPr/>
        </p:nvSpPr>
        <p:spPr>
          <a:xfrm>
            <a:off x="1143000" y="1783080"/>
            <a:ext cx="22090224" cy="886968"/>
          </a:xfrm>
          <a:prstGeom prst="rect">
            <a:avLst/>
          </a:prstGeom>
          <a:noFill/>
          <a:ln/>
        </p:spPr>
        <p:txBody>
          <a:bodyPr wrap="square" lIns="0" tIns="0" rIns="0" bIns="0" rtlCol="0" anchor="t">
            <a:noAutofit/>
          </a:bodyPr>
          <a:lstStyle/>
          <a:p>
            <a:pPr marL="0" indent="0" algn="l">
              <a:buNone/>
            </a:pPr>
            <a:r>
              <a:rPr lang="en-US" sz="3200" dirty="0">
                <a:solidFill>
                  <a:srgbClr val="7A7A7A"/>
                </a:solidFill>
                <a:latin typeface="Arial" pitchFamily="34" charset="0"/>
                <a:ea typeface="Arial" pitchFamily="34" charset="-122"/>
                <a:cs typeface="Arial" pitchFamily="34" charset="-120"/>
              </a:rPr>
              <a:t>DDT is only credible if key semantics are mechanically enforceable. The paper turns governance expectations into object-level invariants.</a:t>
            </a:r>
            <a:endParaRPr lang="en-US" sz="3200" dirty="0"/>
          </a:p>
        </p:txBody>
      </p:sp>
      <p:sp>
        <p:nvSpPr>
          <p:cNvPr id="7" name="Shape 4"/>
          <p:cNvSpPr/>
          <p:nvPr/>
        </p:nvSpPr>
        <p:spPr>
          <a:xfrm>
            <a:off x="1533016" y="3392607"/>
            <a:ext cx="4800600" cy="6766560"/>
          </a:xfrm>
          <a:prstGeom prst="rect">
            <a:avLst/>
          </a:prstGeom>
          <a:solidFill>
            <a:srgbClr val="FFFFFF"/>
          </a:solidFill>
          <a:ln w="12700">
            <a:solidFill>
              <a:srgbClr val="D7DCE0"/>
            </a:solidFill>
            <a:prstDash val="solid"/>
          </a:ln>
        </p:spPr>
        <p:txBody>
          <a:bodyPr/>
          <a:lstStyle/>
          <a:p>
            <a:endParaRPr lang="en-US" sz="2400"/>
          </a:p>
        </p:txBody>
      </p:sp>
      <p:sp>
        <p:nvSpPr>
          <p:cNvPr id="8" name="Text 5"/>
          <p:cNvSpPr/>
          <p:nvPr/>
        </p:nvSpPr>
        <p:spPr>
          <a:xfrm>
            <a:off x="1853056" y="3712647"/>
            <a:ext cx="1005840" cy="502920"/>
          </a:xfrm>
          <a:prstGeom prst="rect">
            <a:avLst/>
          </a:prstGeom>
          <a:noFill/>
          <a:ln/>
        </p:spPr>
        <p:txBody>
          <a:bodyPr wrap="square" lIns="0" tIns="0" rIns="0" bIns="0" rtlCol="0" anchor="t">
            <a:normAutofit/>
          </a:bodyPr>
          <a:lstStyle/>
          <a:p>
            <a:pPr marL="0" indent="0" algn="ctr">
              <a:buNone/>
            </a:pPr>
            <a:r>
              <a:rPr lang="en-US" sz="3200" b="1" dirty="0">
                <a:solidFill>
                  <a:srgbClr val="0B5D73"/>
                </a:solidFill>
                <a:latin typeface="Arial" pitchFamily="34" charset="0"/>
                <a:ea typeface="Arial" pitchFamily="34" charset="-122"/>
                <a:cs typeface="Arial" pitchFamily="34" charset="-120"/>
              </a:rPr>
              <a:t>01</a:t>
            </a:r>
            <a:endParaRPr lang="en-US" sz="3200" dirty="0"/>
          </a:p>
        </p:txBody>
      </p:sp>
      <p:sp>
        <p:nvSpPr>
          <p:cNvPr id="9" name="Text 6"/>
          <p:cNvSpPr/>
          <p:nvPr/>
        </p:nvSpPr>
        <p:spPr>
          <a:xfrm>
            <a:off x="1853056" y="4471599"/>
            <a:ext cx="4160520" cy="1005840"/>
          </a:xfrm>
          <a:prstGeom prst="rect">
            <a:avLst/>
          </a:prstGeom>
          <a:noFill/>
          <a:ln/>
        </p:spPr>
        <p:txBody>
          <a:bodyPr wrap="square" lIns="0" tIns="0" rIns="0" bIns="0" rtlCol="0" anchor="t">
            <a:norm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Evaluation Runs</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are immutable</a:t>
            </a:r>
            <a:endParaRPr lang="en-US" sz="3200" dirty="0"/>
          </a:p>
        </p:txBody>
      </p:sp>
      <p:sp>
        <p:nvSpPr>
          <p:cNvPr id="10" name="Shape 7"/>
          <p:cNvSpPr/>
          <p:nvPr/>
        </p:nvSpPr>
        <p:spPr>
          <a:xfrm>
            <a:off x="2218816" y="5815767"/>
            <a:ext cx="3429000" cy="54864"/>
          </a:xfrm>
          <a:prstGeom prst="rect">
            <a:avLst/>
          </a:prstGeom>
          <a:solidFill>
            <a:srgbClr val="0B5D73"/>
          </a:solidFill>
          <a:ln w="12700">
            <a:solidFill>
              <a:srgbClr val="0B5D73">
                <a:alpha val="0"/>
              </a:srgbClr>
            </a:solidFill>
            <a:prstDash val="solid"/>
          </a:ln>
        </p:spPr>
        <p:txBody>
          <a:bodyPr/>
          <a:lstStyle/>
          <a:p>
            <a:endParaRPr lang="en-US" sz="2400"/>
          </a:p>
        </p:txBody>
      </p:sp>
      <p:sp>
        <p:nvSpPr>
          <p:cNvPr id="11" name="Text 8"/>
          <p:cNvSpPr/>
          <p:nvPr/>
        </p:nvSpPr>
        <p:spPr>
          <a:xfrm>
            <a:off x="2035936" y="6272967"/>
            <a:ext cx="3794760" cy="2331720"/>
          </a:xfrm>
          <a:prstGeom prst="rect">
            <a:avLst/>
          </a:prstGeom>
          <a:noFill/>
          <a:ln/>
        </p:spPr>
        <p:txBody>
          <a:bodyPr wrap="square" lIns="635" tIns="635" rIns="635" bIns="635" rtlCol="0" anchor="t">
            <a:normAutofit/>
          </a:bodyPr>
          <a:lstStyle/>
          <a:p>
            <a:pPr marL="0" indent="0" algn="ctr">
              <a:buNone/>
            </a:pPr>
            <a:r>
              <a:rPr lang="en-US" sz="2800" dirty="0">
                <a:solidFill>
                  <a:srgbClr val="111111"/>
                </a:solidFill>
                <a:latin typeface="Arial" pitchFamily="34" charset="0"/>
                <a:ea typeface="Arial" pitchFamily="34" charset="-122"/>
                <a:cs typeface="Arial" pitchFamily="34" charset="-120"/>
              </a:rPr>
              <a:t>Evaluator identity/version, inputs, referenced artifacts, and output hashes can only be superseded.</a:t>
            </a:r>
            <a:endParaRPr lang="en-US" sz="2800" dirty="0"/>
          </a:p>
        </p:txBody>
      </p:sp>
      <p:sp>
        <p:nvSpPr>
          <p:cNvPr id="12" name="Text 9"/>
          <p:cNvSpPr/>
          <p:nvPr/>
        </p:nvSpPr>
        <p:spPr>
          <a:xfrm>
            <a:off x="2858896" y="9107607"/>
            <a:ext cx="2148840" cy="502920"/>
          </a:xfrm>
          <a:prstGeom prst="roundRect">
            <a:avLst/>
          </a:prstGeom>
          <a:solidFill>
            <a:srgbClr val="0B5D73"/>
          </a:solidFill>
          <a:ln w="12700">
            <a:solidFill>
              <a:srgbClr val="0B5D73"/>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SEALED</a:t>
            </a:r>
            <a:endParaRPr lang="en-US" sz="2800" dirty="0"/>
          </a:p>
        </p:txBody>
      </p:sp>
      <p:sp>
        <p:nvSpPr>
          <p:cNvPr id="13" name="Shape 10"/>
          <p:cNvSpPr/>
          <p:nvPr/>
        </p:nvSpPr>
        <p:spPr>
          <a:xfrm>
            <a:off x="7065136" y="3392607"/>
            <a:ext cx="4800600" cy="6766560"/>
          </a:xfrm>
          <a:prstGeom prst="rect">
            <a:avLst/>
          </a:prstGeom>
          <a:solidFill>
            <a:srgbClr val="FFFFFF"/>
          </a:solidFill>
          <a:ln w="12700">
            <a:solidFill>
              <a:srgbClr val="D7DCE0"/>
            </a:solidFill>
            <a:prstDash val="solid"/>
          </a:ln>
        </p:spPr>
        <p:txBody>
          <a:bodyPr/>
          <a:lstStyle/>
          <a:p>
            <a:endParaRPr lang="en-US" sz="2400"/>
          </a:p>
        </p:txBody>
      </p:sp>
      <p:sp>
        <p:nvSpPr>
          <p:cNvPr id="14" name="Text 11"/>
          <p:cNvSpPr/>
          <p:nvPr/>
        </p:nvSpPr>
        <p:spPr>
          <a:xfrm>
            <a:off x="7385176" y="3712647"/>
            <a:ext cx="1005840" cy="502920"/>
          </a:xfrm>
          <a:prstGeom prst="rect">
            <a:avLst/>
          </a:prstGeom>
          <a:noFill/>
          <a:ln/>
        </p:spPr>
        <p:txBody>
          <a:bodyPr wrap="square" lIns="0" tIns="0" rIns="0" bIns="0" rtlCol="0" anchor="t">
            <a:normAutofit/>
          </a:bodyPr>
          <a:lstStyle/>
          <a:p>
            <a:pPr marL="0" indent="0" algn="ctr">
              <a:buNone/>
            </a:pPr>
            <a:r>
              <a:rPr lang="en-US" sz="3200" b="1" dirty="0">
                <a:solidFill>
                  <a:srgbClr val="159DC2"/>
                </a:solidFill>
                <a:latin typeface="Arial" pitchFamily="34" charset="0"/>
                <a:ea typeface="Arial" pitchFamily="34" charset="-122"/>
                <a:cs typeface="Arial" pitchFamily="34" charset="-120"/>
              </a:rPr>
              <a:t>02</a:t>
            </a:r>
            <a:endParaRPr lang="en-US" sz="3200" dirty="0"/>
          </a:p>
        </p:txBody>
      </p:sp>
      <p:sp>
        <p:nvSpPr>
          <p:cNvPr id="15" name="Text 12"/>
          <p:cNvSpPr/>
          <p:nvPr/>
        </p:nvSpPr>
        <p:spPr>
          <a:xfrm>
            <a:off x="7385176" y="4471599"/>
            <a:ext cx="4160520" cy="1005840"/>
          </a:xfrm>
          <a:prstGeom prst="rect">
            <a:avLst/>
          </a:prstGeom>
          <a:noFill/>
          <a:ln/>
        </p:spPr>
        <p:txBody>
          <a:bodyPr wrap="square" lIns="0" tIns="0" rIns="0" bIns="0" rtlCol="0" anchor="t">
            <a:norm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Evidence has</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trust state</a:t>
            </a:r>
            <a:endParaRPr lang="en-US" sz="3200" dirty="0"/>
          </a:p>
        </p:txBody>
      </p:sp>
      <p:sp>
        <p:nvSpPr>
          <p:cNvPr id="16" name="Shape 13"/>
          <p:cNvSpPr/>
          <p:nvPr/>
        </p:nvSpPr>
        <p:spPr>
          <a:xfrm>
            <a:off x="7750936" y="5815767"/>
            <a:ext cx="3429000" cy="54864"/>
          </a:xfrm>
          <a:prstGeom prst="rect">
            <a:avLst/>
          </a:prstGeom>
          <a:solidFill>
            <a:srgbClr val="159DC2"/>
          </a:solidFill>
          <a:ln w="12700">
            <a:solidFill>
              <a:srgbClr val="159DC2">
                <a:alpha val="0"/>
              </a:srgbClr>
            </a:solidFill>
            <a:prstDash val="solid"/>
          </a:ln>
        </p:spPr>
        <p:txBody>
          <a:bodyPr/>
          <a:lstStyle/>
          <a:p>
            <a:endParaRPr lang="en-US" sz="2400"/>
          </a:p>
        </p:txBody>
      </p:sp>
      <p:sp>
        <p:nvSpPr>
          <p:cNvPr id="17" name="Text 14"/>
          <p:cNvSpPr/>
          <p:nvPr/>
        </p:nvSpPr>
        <p:spPr>
          <a:xfrm>
            <a:off x="7568056" y="6272967"/>
            <a:ext cx="3794760" cy="2331720"/>
          </a:xfrm>
          <a:prstGeom prst="rect">
            <a:avLst/>
          </a:prstGeom>
          <a:noFill/>
          <a:ln/>
        </p:spPr>
        <p:txBody>
          <a:bodyPr wrap="square" lIns="635" tIns="635" rIns="635" bIns="635" rtlCol="0" anchor="t">
            <a:normAutofit/>
          </a:bodyPr>
          <a:lstStyle/>
          <a:p>
            <a:pPr marL="0" indent="0" algn="ctr">
              <a:buNone/>
            </a:pPr>
            <a:r>
              <a:rPr lang="en-US" sz="2800" dirty="0">
                <a:solidFill>
                  <a:srgbClr val="111111"/>
                </a:solidFill>
                <a:latin typeface="Arial" pitchFamily="34" charset="0"/>
                <a:ea typeface="Arial" pitchFamily="34" charset="-122"/>
                <a:cs typeface="Arial" pitchFamily="34" charset="-120"/>
              </a:rPr>
              <a:t>Readiness depends on reviewed/rejected status and reviewer roles, not merely file existence.</a:t>
            </a:r>
            <a:endParaRPr lang="en-US" sz="2800" dirty="0"/>
          </a:p>
        </p:txBody>
      </p:sp>
      <p:sp>
        <p:nvSpPr>
          <p:cNvPr id="18" name="Text 15"/>
          <p:cNvSpPr/>
          <p:nvPr/>
        </p:nvSpPr>
        <p:spPr>
          <a:xfrm>
            <a:off x="8391016" y="9107607"/>
            <a:ext cx="2148840" cy="502920"/>
          </a:xfrm>
          <a:prstGeom prst="roundRect">
            <a:avLst/>
          </a:prstGeom>
          <a:solidFill>
            <a:srgbClr val="159DC2"/>
          </a:solidFill>
          <a:ln w="12700">
            <a:solidFill>
              <a:srgbClr val="159DC2"/>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REVIEWED</a:t>
            </a:r>
            <a:endParaRPr lang="en-US" sz="2800" dirty="0"/>
          </a:p>
        </p:txBody>
      </p:sp>
      <p:sp>
        <p:nvSpPr>
          <p:cNvPr id="19" name="Shape 16"/>
          <p:cNvSpPr/>
          <p:nvPr/>
        </p:nvSpPr>
        <p:spPr>
          <a:xfrm>
            <a:off x="12597256" y="3392607"/>
            <a:ext cx="4800600" cy="6766560"/>
          </a:xfrm>
          <a:prstGeom prst="rect">
            <a:avLst/>
          </a:prstGeom>
          <a:solidFill>
            <a:srgbClr val="FFFFFF"/>
          </a:solidFill>
          <a:ln w="12700">
            <a:solidFill>
              <a:srgbClr val="D7DCE0"/>
            </a:solidFill>
            <a:prstDash val="solid"/>
          </a:ln>
        </p:spPr>
        <p:txBody>
          <a:bodyPr/>
          <a:lstStyle/>
          <a:p>
            <a:endParaRPr lang="en-US" sz="2400"/>
          </a:p>
        </p:txBody>
      </p:sp>
      <p:sp>
        <p:nvSpPr>
          <p:cNvPr id="20" name="Text 17"/>
          <p:cNvSpPr/>
          <p:nvPr/>
        </p:nvSpPr>
        <p:spPr>
          <a:xfrm>
            <a:off x="12917296" y="3712647"/>
            <a:ext cx="1005840" cy="502920"/>
          </a:xfrm>
          <a:prstGeom prst="rect">
            <a:avLst/>
          </a:prstGeom>
          <a:noFill/>
          <a:ln/>
        </p:spPr>
        <p:txBody>
          <a:bodyPr wrap="square" lIns="0" tIns="0" rIns="0" bIns="0" rtlCol="0" anchor="t">
            <a:normAutofit/>
          </a:bodyPr>
          <a:lstStyle/>
          <a:p>
            <a:pPr marL="0" indent="0" algn="ctr">
              <a:buNone/>
            </a:pPr>
            <a:r>
              <a:rPr lang="en-US" sz="3200" b="1" dirty="0">
                <a:solidFill>
                  <a:srgbClr val="F06A2A"/>
                </a:solidFill>
                <a:latin typeface="Arial" pitchFamily="34" charset="0"/>
                <a:ea typeface="Arial" pitchFamily="34" charset="-122"/>
                <a:cs typeface="Arial" pitchFamily="34" charset="-120"/>
              </a:rPr>
              <a:t>03</a:t>
            </a:r>
            <a:endParaRPr lang="en-US" sz="3200" dirty="0"/>
          </a:p>
        </p:txBody>
      </p:sp>
      <p:sp>
        <p:nvSpPr>
          <p:cNvPr id="21" name="Text 18"/>
          <p:cNvSpPr/>
          <p:nvPr/>
        </p:nvSpPr>
        <p:spPr>
          <a:xfrm>
            <a:off x="12917296" y="4471599"/>
            <a:ext cx="4160520" cy="1005840"/>
          </a:xfrm>
          <a:prstGeom prst="rect">
            <a:avLst/>
          </a:prstGeom>
          <a:noFill/>
          <a:ln/>
        </p:spPr>
        <p:txBody>
          <a:bodyPr wrap="square" lIns="0" tIns="0" rIns="0" bIns="0" rtlCol="0" anchor="t">
            <a:norm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Commitment is the</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only binding event</a:t>
            </a:r>
            <a:endParaRPr lang="en-US" sz="3200" dirty="0"/>
          </a:p>
        </p:txBody>
      </p:sp>
      <p:sp>
        <p:nvSpPr>
          <p:cNvPr id="22" name="Shape 19"/>
          <p:cNvSpPr/>
          <p:nvPr/>
        </p:nvSpPr>
        <p:spPr>
          <a:xfrm>
            <a:off x="13283056" y="5815767"/>
            <a:ext cx="3429000" cy="54864"/>
          </a:xfrm>
          <a:prstGeom prst="rect">
            <a:avLst/>
          </a:prstGeom>
          <a:solidFill>
            <a:srgbClr val="F06A2A"/>
          </a:solidFill>
          <a:ln w="12700">
            <a:solidFill>
              <a:srgbClr val="F06A2A">
                <a:alpha val="0"/>
              </a:srgbClr>
            </a:solidFill>
            <a:prstDash val="solid"/>
          </a:ln>
        </p:spPr>
        <p:txBody>
          <a:bodyPr/>
          <a:lstStyle/>
          <a:p>
            <a:endParaRPr lang="en-US" sz="2400"/>
          </a:p>
        </p:txBody>
      </p:sp>
      <p:sp>
        <p:nvSpPr>
          <p:cNvPr id="23" name="Text 20"/>
          <p:cNvSpPr/>
          <p:nvPr/>
        </p:nvSpPr>
        <p:spPr>
          <a:xfrm>
            <a:off x="13100176" y="6272967"/>
            <a:ext cx="3794760" cy="2331720"/>
          </a:xfrm>
          <a:prstGeom prst="rect">
            <a:avLst/>
          </a:prstGeom>
          <a:noFill/>
          <a:ln/>
        </p:spPr>
        <p:txBody>
          <a:bodyPr wrap="square" lIns="635" tIns="635" rIns="635" bIns="635" rtlCol="0" anchor="t">
            <a:normAutofit/>
          </a:bodyPr>
          <a:lstStyle/>
          <a:p>
            <a:pPr marL="0" indent="0" algn="ctr">
              <a:buNone/>
            </a:pPr>
            <a:r>
              <a:rPr lang="en-US" sz="2800" dirty="0">
                <a:solidFill>
                  <a:srgbClr val="111111"/>
                </a:solidFill>
                <a:latin typeface="Arial" pitchFamily="34" charset="0"/>
                <a:ea typeface="Arial" pitchFamily="34" charset="-122"/>
                <a:cs typeface="Arial" pitchFamily="34" charset="-120"/>
              </a:rPr>
              <a:t>Approval captures approver role, rationale, conditions, and stop rules as constraints.</a:t>
            </a:r>
            <a:endParaRPr lang="en-US" sz="2800" dirty="0"/>
          </a:p>
        </p:txBody>
      </p:sp>
      <p:sp>
        <p:nvSpPr>
          <p:cNvPr id="24" name="Text 21"/>
          <p:cNvSpPr/>
          <p:nvPr/>
        </p:nvSpPr>
        <p:spPr>
          <a:xfrm>
            <a:off x="13923136" y="9107607"/>
            <a:ext cx="2148840" cy="502920"/>
          </a:xfrm>
          <a:prstGeom prst="roundRect">
            <a:avLst/>
          </a:prstGeom>
          <a:solidFill>
            <a:srgbClr val="F06A2A"/>
          </a:solidFill>
          <a:ln w="12700">
            <a:solidFill>
              <a:srgbClr val="F06A2A"/>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BOUND</a:t>
            </a:r>
            <a:endParaRPr lang="en-US" sz="2800" dirty="0"/>
          </a:p>
        </p:txBody>
      </p:sp>
      <p:sp>
        <p:nvSpPr>
          <p:cNvPr id="25" name="Shape 22"/>
          <p:cNvSpPr/>
          <p:nvPr/>
        </p:nvSpPr>
        <p:spPr>
          <a:xfrm>
            <a:off x="18129376" y="3392607"/>
            <a:ext cx="4800600" cy="6766560"/>
          </a:xfrm>
          <a:prstGeom prst="rect">
            <a:avLst/>
          </a:prstGeom>
          <a:solidFill>
            <a:srgbClr val="FFFFFF"/>
          </a:solidFill>
          <a:ln w="12700">
            <a:solidFill>
              <a:srgbClr val="D7DCE0"/>
            </a:solidFill>
            <a:prstDash val="solid"/>
          </a:ln>
        </p:spPr>
        <p:txBody>
          <a:bodyPr/>
          <a:lstStyle/>
          <a:p>
            <a:endParaRPr lang="en-US" sz="2400"/>
          </a:p>
        </p:txBody>
      </p:sp>
      <p:sp>
        <p:nvSpPr>
          <p:cNvPr id="26" name="Text 23"/>
          <p:cNvSpPr/>
          <p:nvPr/>
        </p:nvSpPr>
        <p:spPr>
          <a:xfrm>
            <a:off x="18449416" y="3712647"/>
            <a:ext cx="1005840" cy="502920"/>
          </a:xfrm>
          <a:prstGeom prst="rect">
            <a:avLst/>
          </a:prstGeom>
          <a:noFill/>
          <a:ln/>
        </p:spPr>
        <p:txBody>
          <a:bodyPr wrap="square" lIns="0" tIns="0" rIns="0" bIns="0" rtlCol="0" anchor="t">
            <a:normAutofit/>
          </a:bodyPr>
          <a:lstStyle/>
          <a:p>
            <a:pPr marL="0" indent="0" algn="ctr">
              <a:buNone/>
            </a:pPr>
            <a:r>
              <a:rPr lang="en-US" sz="3200" b="1" dirty="0">
                <a:solidFill>
                  <a:srgbClr val="B0292E"/>
                </a:solidFill>
                <a:latin typeface="Arial" pitchFamily="34" charset="0"/>
                <a:ea typeface="Arial" pitchFamily="34" charset="-122"/>
                <a:cs typeface="Arial" pitchFamily="34" charset="-120"/>
              </a:rPr>
              <a:t>04</a:t>
            </a:r>
            <a:endParaRPr lang="en-US" sz="3200" dirty="0"/>
          </a:p>
        </p:txBody>
      </p:sp>
      <p:sp>
        <p:nvSpPr>
          <p:cNvPr id="27" name="Text 24"/>
          <p:cNvSpPr/>
          <p:nvPr/>
        </p:nvSpPr>
        <p:spPr>
          <a:xfrm>
            <a:off x="18449416" y="4471599"/>
            <a:ext cx="4160520" cy="1005840"/>
          </a:xfrm>
          <a:prstGeom prst="rect">
            <a:avLst/>
          </a:prstGeom>
          <a:noFill/>
          <a:ln/>
        </p:spPr>
        <p:txBody>
          <a:bodyPr wrap="square" lIns="0" tIns="0" rIns="0" bIns="0" rtlCol="0" anchor="t">
            <a:normAutofit/>
          </a:bodyPr>
          <a:lstStyle/>
          <a:p>
            <a:pPr marL="0" indent="0" algn="ctr">
              <a:buNone/>
            </a:pPr>
            <a:r>
              <a:rPr lang="en-US" sz="3200" b="1" dirty="0">
                <a:solidFill>
                  <a:srgbClr val="111111"/>
                </a:solidFill>
                <a:latin typeface="Arial" pitchFamily="34" charset="0"/>
                <a:ea typeface="Arial" pitchFamily="34" charset="-122"/>
                <a:cs typeface="Arial" pitchFamily="34" charset="-120"/>
              </a:rPr>
              <a:t>Transitions are</a:t>
            </a:r>
            <a:endParaRPr lang="en-US" sz="3200" dirty="0"/>
          </a:p>
          <a:p>
            <a:pPr marL="0" indent="0" algn="ctr">
              <a:buNone/>
            </a:pPr>
            <a:r>
              <a:rPr lang="en-US" sz="3200" b="1" dirty="0">
                <a:solidFill>
                  <a:srgbClr val="111111"/>
                </a:solidFill>
                <a:latin typeface="Arial" pitchFamily="34" charset="0"/>
                <a:ea typeface="Arial" pitchFamily="34" charset="-122"/>
                <a:cs typeface="Arial" pitchFamily="34" charset="-120"/>
              </a:rPr>
              <a:t>governed events</a:t>
            </a:r>
            <a:endParaRPr lang="en-US" sz="3200" dirty="0"/>
          </a:p>
        </p:txBody>
      </p:sp>
      <p:sp>
        <p:nvSpPr>
          <p:cNvPr id="28" name="Shape 25"/>
          <p:cNvSpPr/>
          <p:nvPr/>
        </p:nvSpPr>
        <p:spPr>
          <a:xfrm>
            <a:off x="18815176" y="5815767"/>
            <a:ext cx="3429000" cy="54864"/>
          </a:xfrm>
          <a:prstGeom prst="rect">
            <a:avLst/>
          </a:prstGeom>
          <a:solidFill>
            <a:srgbClr val="B0292E"/>
          </a:solidFill>
          <a:ln w="12700">
            <a:solidFill>
              <a:srgbClr val="B0292E">
                <a:alpha val="0"/>
              </a:srgbClr>
            </a:solidFill>
            <a:prstDash val="solid"/>
          </a:ln>
        </p:spPr>
        <p:txBody>
          <a:bodyPr/>
          <a:lstStyle/>
          <a:p>
            <a:endParaRPr lang="en-US" sz="2400"/>
          </a:p>
        </p:txBody>
      </p:sp>
      <p:sp>
        <p:nvSpPr>
          <p:cNvPr id="29" name="Text 26"/>
          <p:cNvSpPr/>
          <p:nvPr/>
        </p:nvSpPr>
        <p:spPr>
          <a:xfrm>
            <a:off x="18632296" y="6272967"/>
            <a:ext cx="3794760" cy="2331720"/>
          </a:xfrm>
          <a:prstGeom prst="rect">
            <a:avLst/>
          </a:prstGeom>
          <a:noFill/>
          <a:ln/>
        </p:spPr>
        <p:txBody>
          <a:bodyPr wrap="square" lIns="635" tIns="635" rIns="635" bIns="635" rtlCol="0" anchor="t">
            <a:normAutofit/>
          </a:bodyPr>
          <a:lstStyle/>
          <a:p>
            <a:pPr marL="0" indent="0" algn="ctr">
              <a:buNone/>
            </a:pPr>
            <a:r>
              <a:rPr lang="en-US" sz="2800" dirty="0">
                <a:solidFill>
                  <a:srgbClr val="111111"/>
                </a:solidFill>
                <a:latin typeface="Arial" pitchFamily="34" charset="0"/>
                <a:ea typeface="Arial" pitchFamily="34" charset="-122"/>
                <a:cs typeface="Arial" pitchFamily="34" charset="-120"/>
              </a:rPr>
              <a:t>Every lifecycle change records actor, policy version, pass/fail, and blockers.</a:t>
            </a:r>
            <a:endParaRPr lang="en-US" sz="2800" dirty="0"/>
          </a:p>
        </p:txBody>
      </p:sp>
      <p:sp>
        <p:nvSpPr>
          <p:cNvPr id="30" name="Text 27"/>
          <p:cNvSpPr/>
          <p:nvPr/>
        </p:nvSpPr>
        <p:spPr>
          <a:xfrm>
            <a:off x="19455256" y="9107607"/>
            <a:ext cx="2148840" cy="502920"/>
          </a:xfrm>
          <a:prstGeom prst="roundRect">
            <a:avLst/>
          </a:prstGeom>
          <a:solidFill>
            <a:srgbClr val="B0292E"/>
          </a:solidFill>
          <a:ln w="12700">
            <a:solidFill>
              <a:srgbClr val="B0292E"/>
            </a:solidFill>
          </a:ln>
        </p:spPr>
        <p:txBody>
          <a:bodyPr wrap="square" lIns="1524" tIns="1524" rIns="1524" bIns="1524" rtlCol="0" anchor="ctr">
            <a:normAutofit/>
          </a:bodyPr>
          <a:lstStyle/>
          <a:p>
            <a:pPr marL="0" indent="0" algn="ctr">
              <a:buNone/>
            </a:pPr>
            <a:r>
              <a:rPr lang="en-US" sz="2800" b="1" dirty="0">
                <a:solidFill>
                  <a:srgbClr val="FFFFFF"/>
                </a:solidFill>
                <a:latin typeface="Arial" pitchFamily="34" charset="0"/>
                <a:ea typeface="Arial" pitchFamily="34" charset="-122"/>
                <a:cs typeface="Arial" pitchFamily="34" charset="-120"/>
              </a:rPr>
              <a:t>CHECKED</a:t>
            </a:r>
            <a:endParaRPr lang="en-US" sz="2800" dirty="0"/>
          </a:p>
        </p:txBody>
      </p:sp>
      <p:sp>
        <p:nvSpPr>
          <p:cNvPr id="31" name="Text 28"/>
          <p:cNvSpPr/>
          <p:nvPr/>
        </p:nvSpPr>
        <p:spPr>
          <a:xfrm>
            <a:off x="1828800" y="11109960"/>
            <a:ext cx="20665440" cy="886968"/>
          </a:xfrm>
          <a:prstGeom prst="rect">
            <a:avLst/>
          </a:prstGeom>
          <a:noFill/>
          <a:ln/>
        </p:spPr>
        <p:txBody>
          <a:bodyPr wrap="square" lIns="0" tIns="0" rIns="0" bIns="0" rtlCol="0" anchor="t">
            <a:normAutofit lnSpcReduction="10000"/>
          </a:bodyPr>
          <a:lstStyle/>
          <a:p>
            <a:pPr marL="0" indent="0" algn="ctr">
              <a:buNone/>
            </a:pPr>
            <a:r>
              <a:rPr lang="en-US" sz="3200" b="1" dirty="0">
                <a:solidFill>
                  <a:srgbClr val="8F1F24"/>
                </a:solidFill>
                <a:latin typeface="Arial" pitchFamily="34" charset="0"/>
                <a:ea typeface="Arial" pitchFamily="34" charset="-122"/>
                <a:cs typeface="Arial" pitchFamily="34" charset="-120"/>
              </a:rPr>
              <a:t>Without invariants, DDT becomes another documentation convention. </a:t>
            </a:r>
            <a:br>
              <a:rPr lang="en-US" sz="3200" b="1" dirty="0">
                <a:solidFill>
                  <a:srgbClr val="8F1F24"/>
                </a:solidFill>
                <a:latin typeface="Arial" pitchFamily="34" charset="0"/>
                <a:ea typeface="Arial" pitchFamily="34" charset="-122"/>
                <a:cs typeface="Arial" pitchFamily="34" charset="-120"/>
              </a:rPr>
            </a:br>
            <a:r>
              <a:rPr lang="en-US" sz="3200" b="1" dirty="0">
                <a:solidFill>
                  <a:srgbClr val="8F1F24"/>
                </a:solidFill>
                <a:latin typeface="Arial" pitchFamily="34" charset="0"/>
                <a:ea typeface="Arial" pitchFamily="34" charset="-122"/>
                <a:cs typeface="Arial" pitchFamily="34" charset="-120"/>
              </a:rPr>
              <a:t>With invariants, it becomes an audit‑grade decision system.</a:t>
            </a:r>
            <a:endParaRPr lang="en-US" sz="3200" dirty="0"/>
          </a:p>
        </p:txBody>
      </p:sp>
      <p:sp>
        <p:nvSpPr>
          <p:cNvPr id="32" name="Slide Number Placeholder 31">
            <a:extLst>
              <a:ext uri="{FF2B5EF4-FFF2-40B4-BE49-F238E27FC236}">
                <a16:creationId xmlns:a16="http://schemas.microsoft.com/office/drawing/2014/main" id="{53CD2453-2D52-5C5E-6BAC-95B364442A6A}"/>
              </a:ext>
            </a:extLst>
          </p:cNvPr>
          <p:cNvSpPr>
            <a:spLocks noGrp="1"/>
          </p:cNvSpPr>
          <p:nvPr>
            <p:ph type="sldNum" sz="quarter" idx="4"/>
          </p:nvPr>
        </p:nvSpPr>
        <p:spPr/>
        <p:txBody>
          <a:bodyPr/>
          <a:lstStyle/>
          <a:p>
            <a:fld id="{503B8974-F81B-E040-BB67-680FD87146FC}"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128F8E-B1B5-4235-9A4E-CA3AE500CCF1}">
  <ds:schemaRefs>
    <ds:schemaRef ds:uri="http://purl.org/dc/elements/1.1/"/>
    <ds:schemaRef ds:uri="http://schemas.microsoft.com/office/2006/metadata/properties"/>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904D2AD7-13F8-4EA7-813A-EAF0CBB5582C}">
  <ds:schemaRefs>
    <ds:schemaRef ds:uri="http://schemas.microsoft.com/sharepoint/v3/contenttype/forms"/>
  </ds:schemaRefs>
</ds:datastoreItem>
</file>

<file path=customXml/itemProps3.xml><?xml version="1.0" encoding="utf-8"?>
<ds:datastoreItem xmlns:ds="http://schemas.openxmlformats.org/officeDocument/2006/customXml" ds:itemID="{8C9E3412-7789-49CC-AFA0-76FD22C8A09F}"/>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2779</TotalTime>
  <Words>3969</Words>
  <Application>Microsoft Office PowerPoint</Application>
  <PresentationFormat>Custom</PresentationFormat>
  <Paragraphs>447</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Arial</vt:lpstr>
      <vt:lpstr>Consolas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DAOSoft Corp / Agile Systems LLC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AI-Ready Decision Digital Thread Schema for Digital Engineering</dc:title>
  <dc:subject>GVSETS 2026 DE/SE presentation</dc:subject>
  <dc:creator>Leslie Smith</dc:creator>
  <cp:keywords/>
  <dc:description/>
  <cp:lastModifiedBy>Leslie Smith</cp:lastModifiedBy>
  <cp:revision>6</cp:revision>
  <dcterms:created xsi:type="dcterms:W3CDTF">2026-06-16T13:08:15Z</dcterms:created>
  <dcterms:modified xsi:type="dcterms:W3CDTF">2026-08-08T00:05:50Z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